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8" r:id="rId3"/>
    <p:sldId id="275" r:id="rId4"/>
    <p:sldId id="277" r:id="rId5"/>
    <p:sldId id="265" r:id="rId6"/>
    <p:sldId id="286" r:id="rId7"/>
    <p:sldId id="261" r:id="rId8"/>
    <p:sldId id="280" r:id="rId9"/>
    <p:sldId id="281" r:id="rId10"/>
    <p:sldId id="262" r:id="rId11"/>
    <p:sldId id="264" r:id="rId12"/>
    <p:sldId id="266" r:id="rId13"/>
    <p:sldId id="283" r:id="rId14"/>
    <p:sldId id="285" r:id="rId15"/>
    <p:sldId id="284" r:id="rId16"/>
    <p:sldId id="259" r:id="rId17"/>
  </p:sldIdLst>
  <p:sldSz cx="12192000" cy="6858000"/>
  <p:notesSz cx="6808788" cy="99409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6C"/>
    <a:srgbClr val="2C6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92075" y="746125"/>
            <a:ext cx="6624638" cy="3727450"/>
          </a:xfrm>
          <a:prstGeom prst="rect">
            <a:avLst/>
          </a:prstGeom>
        </p:spPr>
        <p:txBody>
          <a:bodyPr/>
          <a:lstStyle/>
          <a:p>
            <a:endParaRPr/>
          </a:p>
        </p:txBody>
      </p:sp>
      <p:sp>
        <p:nvSpPr>
          <p:cNvPr id="92" name="Shape 92"/>
          <p:cNvSpPr>
            <a:spLocks noGrp="1"/>
          </p:cNvSpPr>
          <p:nvPr>
            <p:ph type="body" sz="quarter" idx="1"/>
          </p:nvPr>
        </p:nvSpPr>
        <p:spPr>
          <a:xfrm>
            <a:off x="907839" y="4721940"/>
            <a:ext cx="4993111" cy="4473416"/>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3A6A-5837-1561-5715-0280989197A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84B43DC-F05D-2377-878B-536625D3C836}"/>
              </a:ext>
            </a:extLst>
          </p:cNvPr>
          <p:cNvSpPr>
            <a:spLocks noGrp="1" noRot="1" noChangeAspect="1"/>
          </p:cNvSpPr>
          <p:nvPr>
            <p:ph type="sldImg"/>
          </p:nvPr>
        </p:nvSpPr>
        <p:spPr>
          <a:xfrm>
            <a:off x="92075" y="746125"/>
            <a:ext cx="6624638" cy="3727450"/>
          </a:xfrm>
        </p:spPr>
      </p:sp>
      <p:sp>
        <p:nvSpPr>
          <p:cNvPr id="3" name="Segnaposto note 2">
            <a:extLst>
              <a:ext uri="{FF2B5EF4-FFF2-40B4-BE49-F238E27FC236}">
                <a16:creationId xmlns:a16="http://schemas.microsoft.com/office/drawing/2014/main" id="{1ECF386D-A530-60A3-3E50-4228405C4283}"/>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54662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3A6A-5837-1561-5715-0280989197A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84B43DC-F05D-2377-878B-536625D3C836}"/>
              </a:ext>
            </a:extLst>
          </p:cNvPr>
          <p:cNvSpPr>
            <a:spLocks noGrp="1" noRot="1" noChangeAspect="1"/>
          </p:cNvSpPr>
          <p:nvPr>
            <p:ph type="sldImg"/>
          </p:nvPr>
        </p:nvSpPr>
        <p:spPr>
          <a:xfrm>
            <a:off x="92075" y="746125"/>
            <a:ext cx="6624638" cy="3727450"/>
          </a:xfrm>
        </p:spPr>
      </p:sp>
      <p:sp>
        <p:nvSpPr>
          <p:cNvPr id="3" name="Segnaposto note 2">
            <a:extLst>
              <a:ext uri="{FF2B5EF4-FFF2-40B4-BE49-F238E27FC236}">
                <a16:creationId xmlns:a16="http://schemas.microsoft.com/office/drawing/2014/main" id="{1ECF386D-A530-60A3-3E50-4228405C4283}"/>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4871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6125"/>
            <a:ext cx="6624638" cy="372745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31482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3A6A-5837-1561-5715-0280989197A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84B43DC-F05D-2377-878B-536625D3C836}"/>
              </a:ext>
            </a:extLst>
          </p:cNvPr>
          <p:cNvSpPr>
            <a:spLocks noGrp="1" noRot="1" noChangeAspect="1"/>
          </p:cNvSpPr>
          <p:nvPr>
            <p:ph type="sldImg"/>
          </p:nvPr>
        </p:nvSpPr>
        <p:spPr>
          <a:xfrm>
            <a:off x="92075" y="746125"/>
            <a:ext cx="6624638" cy="3727450"/>
          </a:xfrm>
        </p:spPr>
      </p:sp>
      <p:sp>
        <p:nvSpPr>
          <p:cNvPr id="3" name="Segnaposto note 2">
            <a:extLst>
              <a:ext uri="{FF2B5EF4-FFF2-40B4-BE49-F238E27FC236}">
                <a16:creationId xmlns:a16="http://schemas.microsoft.com/office/drawing/2014/main" id="{1ECF386D-A530-60A3-3E50-4228405C4283}"/>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86504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3A6A-5837-1561-5715-0280989197A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84B43DC-F05D-2377-878B-536625D3C836}"/>
              </a:ext>
            </a:extLst>
          </p:cNvPr>
          <p:cNvSpPr>
            <a:spLocks noGrp="1" noRot="1" noChangeAspect="1"/>
          </p:cNvSpPr>
          <p:nvPr>
            <p:ph type="sldImg"/>
          </p:nvPr>
        </p:nvSpPr>
        <p:spPr>
          <a:xfrm>
            <a:off x="92075" y="746125"/>
            <a:ext cx="6624638" cy="3727450"/>
          </a:xfrm>
        </p:spPr>
      </p:sp>
      <p:sp>
        <p:nvSpPr>
          <p:cNvPr id="3" name="Segnaposto note 2">
            <a:extLst>
              <a:ext uri="{FF2B5EF4-FFF2-40B4-BE49-F238E27FC236}">
                <a16:creationId xmlns:a16="http://schemas.microsoft.com/office/drawing/2014/main" id="{1ECF386D-A530-60A3-3E50-4228405C4283}"/>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275574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3A6A-5837-1561-5715-0280989197A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84B43DC-F05D-2377-878B-536625D3C836}"/>
              </a:ext>
            </a:extLst>
          </p:cNvPr>
          <p:cNvSpPr>
            <a:spLocks noGrp="1" noRot="1" noChangeAspect="1"/>
          </p:cNvSpPr>
          <p:nvPr>
            <p:ph type="sldImg"/>
          </p:nvPr>
        </p:nvSpPr>
        <p:spPr>
          <a:xfrm>
            <a:off x="92075" y="746125"/>
            <a:ext cx="6624638" cy="3727450"/>
          </a:xfrm>
        </p:spPr>
      </p:sp>
      <p:sp>
        <p:nvSpPr>
          <p:cNvPr id="3" name="Segnaposto note 2">
            <a:extLst>
              <a:ext uri="{FF2B5EF4-FFF2-40B4-BE49-F238E27FC236}">
                <a16:creationId xmlns:a16="http://schemas.microsoft.com/office/drawing/2014/main" id="{1ECF386D-A530-60A3-3E50-4228405C4283}"/>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01188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3A6A-5837-1561-5715-0280989197A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84B43DC-F05D-2377-878B-536625D3C836}"/>
              </a:ext>
            </a:extLst>
          </p:cNvPr>
          <p:cNvSpPr>
            <a:spLocks noGrp="1" noRot="1" noChangeAspect="1"/>
          </p:cNvSpPr>
          <p:nvPr>
            <p:ph type="sldImg"/>
          </p:nvPr>
        </p:nvSpPr>
        <p:spPr>
          <a:xfrm>
            <a:off x="92075" y="746125"/>
            <a:ext cx="6624638" cy="3727450"/>
          </a:xfrm>
        </p:spPr>
      </p:sp>
      <p:sp>
        <p:nvSpPr>
          <p:cNvPr id="3" name="Segnaposto note 2">
            <a:extLst>
              <a:ext uri="{FF2B5EF4-FFF2-40B4-BE49-F238E27FC236}">
                <a16:creationId xmlns:a16="http://schemas.microsoft.com/office/drawing/2014/main" id="{1ECF386D-A530-60A3-3E50-4228405C4283}"/>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334409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3A6A-5837-1561-5715-0280989197A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84B43DC-F05D-2377-878B-536625D3C836}"/>
              </a:ext>
            </a:extLst>
          </p:cNvPr>
          <p:cNvSpPr>
            <a:spLocks noGrp="1" noRot="1" noChangeAspect="1"/>
          </p:cNvSpPr>
          <p:nvPr>
            <p:ph type="sldImg"/>
          </p:nvPr>
        </p:nvSpPr>
        <p:spPr>
          <a:xfrm>
            <a:off x="92075" y="746125"/>
            <a:ext cx="6624638" cy="3727450"/>
          </a:xfrm>
        </p:spPr>
      </p:sp>
      <p:sp>
        <p:nvSpPr>
          <p:cNvPr id="3" name="Segnaposto note 2">
            <a:extLst>
              <a:ext uri="{FF2B5EF4-FFF2-40B4-BE49-F238E27FC236}">
                <a16:creationId xmlns:a16="http://schemas.microsoft.com/office/drawing/2014/main" id="{1ECF386D-A530-60A3-3E50-4228405C4283}"/>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33879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838200" y="1825625"/>
            <a:ext cx="5181600"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839787" y="365125"/>
            <a:ext cx="10515601" cy="1325563"/>
          </a:xfrm>
          <a:prstGeom prst="rect">
            <a:avLst/>
          </a:prstGeom>
        </p:spPr>
        <p:txBody>
          <a:bodyPr/>
          <a:lstStyle/>
          <a:p>
            <a:r>
              <a:t>Titolo Testo</a:t>
            </a:r>
          </a:p>
        </p:txBody>
      </p:sp>
      <p:sp>
        <p:nvSpPr>
          <p:cNvPr id="48" name="Corpo livello uno…"/>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839787" y="457200"/>
            <a:ext cx="3932240" cy="1600200"/>
          </a:xfrm>
          <a:prstGeom prst="rect">
            <a:avLst/>
          </a:prstGeom>
        </p:spPr>
        <p:txBody>
          <a:bodyPr anchor="b"/>
          <a:lstStyle>
            <a:lvl1pPr>
              <a:defRPr sz="3200"/>
            </a:lvl1pPr>
          </a:lstStyle>
          <a:p>
            <a:r>
              <a:t>Titolo Testo</a:t>
            </a:r>
          </a:p>
        </p:txBody>
      </p:sp>
      <p:sp>
        <p:nvSpPr>
          <p:cNvPr id="73" name="Corpo livello uno…"/>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a:spLocks noGrp="1"/>
          </p:cNvSpPr>
          <p:nvPr>
            <p:ph type="body" sz="quarter" idx="21"/>
          </p:nvPr>
        </p:nvSpPr>
        <p:spPr>
          <a:xfrm>
            <a:off x="839787" y="2057400"/>
            <a:ext cx="3932240" cy="3811588"/>
          </a:xfrm>
          <a:prstGeom prst="rect">
            <a:avLst/>
          </a:prstGeom>
        </p:spPr>
        <p:txBody>
          <a:bodyPr/>
          <a:lstStyle/>
          <a:p>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839787" y="457200"/>
            <a:ext cx="3932240" cy="1600200"/>
          </a:xfrm>
          <a:prstGeom prst="rect">
            <a:avLst/>
          </a:prstGeom>
        </p:spPr>
        <p:txBody>
          <a:bodyPr anchor="b"/>
          <a:lstStyle>
            <a:lvl1pPr>
              <a:defRPr sz="3200"/>
            </a:lvl1pPr>
          </a:lstStyle>
          <a:p>
            <a:r>
              <a:t>Titolo Testo</a:t>
            </a:r>
          </a:p>
        </p:txBody>
      </p:sp>
      <p:sp>
        <p:nvSpPr>
          <p:cNvPr id="83" name="Segnaposto immagine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Corpo livello uno…"/>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Titolo Testo</a:t>
            </a:r>
          </a:p>
        </p:txBody>
      </p:sp>
      <p:sp>
        <p:nvSpPr>
          <p:cNvPr id="12" name="Corpo livello uno…"/>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89803725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Titolo Testo</a:t>
            </a:r>
          </a:p>
        </p:txBody>
      </p:sp>
      <p:sp>
        <p:nvSpPr>
          <p:cNvPr id="3" name="Corpo livello uno…"/>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hyperlink" Target="http://www.deltaassociation.co.uk/" TargetMode="External"/><Relationship Id="rId4" Type="http://schemas.openxmlformats.org/officeDocument/2006/relationships/hyperlink" Target="mailto:mail@deltaassociation.co.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mailto:mail@deltaassociation.co.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deltaassociation.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back-slide.jpg" descr="back-slide.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95" name="CasellaDiTesto 22"/>
          <p:cNvSpPr txBox="1"/>
          <p:nvPr/>
        </p:nvSpPr>
        <p:spPr>
          <a:xfrm>
            <a:off x="1133340" y="2396640"/>
            <a:ext cx="9925320"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5400">
                <a:solidFill>
                  <a:srgbClr val="FFFFFF"/>
                </a:solidFill>
                <a:latin typeface="CeraPRO-Medium ☞"/>
                <a:ea typeface="CeraPRO-Medium ☞"/>
                <a:cs typeface="CeraPRO-Medium ☞"/>
                <a:sym typeface="CeraPRO-Medium ☞"/>
              </a:defRPr>
            </a:lvl1pPr>
          </a:lstStyle>
          <a:p>
            <a:r>
              <a:rPr lang="it-IT" sz="3600" b="1" dirty="0">
                <a:latin typeface="Century Gothic" panose="020B0502020202020204" pitchFamily="34" charset="0"/>
              </a:rPr>
              <a:t>GLOBAL MINIMUM TAX: </a:t>
            </a:r>
          </a:p>
          <a:p>
            <a:r>
              <a:rPr lang="it-IT" sz="3600" b="1" dirty="0">
                <a:latin typeface="Century Gothic" panose="020B0502020202020204" pitchFamily="34" charset="0"/>
              </a:rPr>
              <a:t>SAFE HARBOUR E REFUNDABLE TAX CREDIT</a:t>
            </a:r>
          </a:p>
        </p:txBody>
      </p:sp>
      <p:sp>
        <p:nvSpPr>
          <p:cNvPr id="96" name="CasellaDiTesto 25"/>
          <p:cNvSpPr txBox="1"/>
          <p:nvPr/>
        </p:nvSpPr>
        <p:spPr>
          <a:xfrm>
            <a:off x="1138570" y="5093924"/>
            <a:ext cx="9925320"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400">
                <a:solidFill>
                  <a:srgbClr val="FFFFFF"/>
                </a:solidFill>
                <a:latin typeface="CeraPRO-Medium ☞"/>
                <a:ea typeface="CeraPRO-Medium ☞"/>
                <a:cs typeface="CeraPRO-Medium ☞"/>
                <a:sym typeface="CeraPRO-Medium ☞"/>
              </a:defRPr>
            </a:lvl1pPr>
          </a:lstStyle>
          <a:p>
            <a:r>
              <a:rPr lang="it-IT" b="1" dirty="0">
                <a:latin typeface="Century Gothic" panose="020B0502020202020204" pitchFamily="34" charset="0"/>
              </a:rPr>
              <a:t>Gaetano De Vito</a:t>
            </a:r>
            <a:endParaRPr b="1" dirty="0">
              <a:latin typeface="Century Gothic" panose="020B0502020202020204" pitchFamily="34" charset="0"/>
            </a:endParaRPr>
          </a:p>
        </p:txBody>
      </p:sp>
      <p:sp>
        <p:nvSpPr>
          <p:cNvPr id="97" name="CasellaDiTesto 26"/>
          <p:cNvSpPr txBox="1"/>
          <p:nvPr/>
        </p:nvSpPr>
        <p:spPr>
          <a:xfrm>
            <a:off x="1138570" y="5562156"/>
            <a:ext cx="9925320"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000">
                <a:solidFill>
                  <a:srgbClr val="FFFFFF"/>
                </a:solidFill>
                <a:latin typeface="CeraPRO-Light ☞"/>
                <a:ea typeface="CeraPRO-Light ☞"/>
                <a:cs typeface="CeraPRO-Light ☞"/>
                <a:sym typeface="CeraPRO-Light ☞"/>
              </a:defRPr>
            </a:lvl1pPr>
          </a:lstStyle>
          <a:p>
            <a:r>
              <a:rPr lang="it-IT" sz="1800" i="1" dirty="0">
                <a:latin typeface="Century Gothic" panose="020B0502020202020204" pitchFamily="34" charset="0"/>
              </a:rPr>
              <a:t>Presidente Assoholding</a:t>
            </a:r>
            <a:endParaRPr sz="1800" i="1" dirty="0">
              <a:latin typeface="Century Gothic" panose="020B0502020202020204" pitchFamily="34" charset="0"/>
            </a:endParaRPr>
          </a:p>
        </p:txBody>
      </p:sp>
      <p:sp>
        <p:nvSpPr>
          <p:cNvPr id="98" name="Connettore 1 2"/>
          <p:cNvSpPr/>
          <p:nvPr/>
        </p:nvSpPr>
        <p:spPr>
          <a:xfrm>
            <a:off x="371474" y="4808668"/>
            <a:ext cx="11449053" cy="1"/>
          </a:xfrm>
          <a:prstGeom prst="line">
            <a:avLst/>
          </a:prstGeom>
          <a:ln w="6350">
            <a:solidFill>
              <a:srgbClr val="FFFFFF"/>
            </a:solidFill>
            <a:miter/>
          </a:ln>
        </p:spPr>
        <p:txBody>
          <a:bodyPr lIns="45718" tIns="45718" rIns="45718" bIns="45718"/>
          <a:lstStyle/>
          <a:p>
            <a:endParaRPr/>
          </a:p>
        </p:txBody>
      </p:sp>
      <p:sp>
        <p:nvSpPr>
          <p:cNvPr id="99" name="Connettore 1 9"/>
          <p:cNvSpPr/>
          <p:nvPr/>
        </p:nvSpPr>
        <p:spPr>
          <a:xfrm>
            <a:off x="371474" y="6282466"/>
            <a:ext cx="11449053" cy="1"/>
          </a:xfrm>
          <a:prstGeom prst="line">
            <a:avLst/>
          </a:prstGeom>
          <a:ln w="6350">
            <a:solidFill>
              <a:srgbClr val="FFFFFF"/>
            </a:solidFill>
            <a:miter/>
          </a:ln>
        </p:spPr>
        <p:txBody>
          <a:bodyPr lIns="45718" tIns="45718" rIns="45718" bIns="45718"/>
          <a:lstStyle/>
          <a:p>
            <a:endParaRPr/>
          </a:p>
        </p:txBody>
      </p:sp>
      <p:sp>
        <p:nvSpPr>
          <p:cNvPr id="100" name="Connettore 1 12"/>
          <p:cNvSpPr/>
          <p:nvPr/>
        </p:nvSpPr>
        <p:spPr>
          <a:xfrm>
            <a:off x="371474" y="1184936"/>
            <a:ext cx="11449053" cy="1"/>
          </a:xfrm>
          <a:prstGeom prst="line">
            <a:avLst/>
          </a:prstGeom>
          <a:ln w="6350">
            <a:solidFill>
              <a:srgbClr val="FFFFFF"/>
            </a:solidFill>
            <a:miter/>
          </a:ln>
        </p:spPr>
        <p:txBody>
          <a:bodyPr lIns="45718" tIns="45718" rIns="45718" bIns="45718"/>
          <a:lstStyle/>
          <a:p>
            <a:endParaRPr/>
          </a:p>
        </p:txBody>
      </p:sp>
      <p:sp>
        <p:nvSpPr>
          <p:cNvPr id="101" name="CasellaDiTesto 23"/>
          <p:cNvSpPr txBox="1"/>
          <p:nvPr/>
        </p:nvSpPr>
        <p:spPr>
          <a:xfrm>
            <a:off x="4118922" y="495479"/>
            <a:ext cx="3939813"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1400">
                <a:solidFill>
                  <a:srgbClr val="FFFFFF"/>
                </a:solidFill>
                <a:latin typeface="CeraPRO-Medium ☞"/>
                <a:ea typeface="CeraPRO-Medium ☞"/>
                <a:cs typeface="CeraPRO-Medium ☞"/>
                <a:sym typeface="CeraPRO-Medium ☞"/>
              </a:defRPr>
            </a:lvl1pPr>
          </a:lstStyle>
          <a:p>
            <a:r>
              <a:rPr lang="it-IT" b="1" dirty="0">
                <a:latin typeface="Century Gothic" panose="020B0502020202020204" pitchFamily="34" charset="0"/>
              </a:rPr>
              <a:t>FISCALITÀ NAZIONALE ED INTERNAZIONALE</a:t>
            </a:r>
          </a:p>
        </p:txBody>
      </p:sp>
      <p:sp>
        <p:nvSpPr>
          <p:cNvPr id="102" name="Connettore 1 17"/>
          <p:cNvSpPr/>
          <p:nvPr/>
        </p:nvSpPr>
        <p:spPr>
          <a:xfrm>
            <a:off x="3506993" y="278782"/>
            <a:ext cx="1" cy="741602"/>
          </a:xfrm>
          <a:prstGeom prst="line">
            <a:avLst/>
          </a:prstGeom>
          <a:ln w="6350">
            <a:solidFill>
              <a:srgbClr val="FFFFFF"/>
            </a:solidFill>
            <a:miter/>
          </a:ln>
        </p:spPr>
        <p:txBody>
          <a:bodyPr lIns="45718" tIns="45718" rIns="45718" bIns="45718"/>
          <a:lstStyle/>
          <a:p>
            <a:endParaRPr/>
          </a:p>
        </p:txBody>
      </p:sp>
      <p:sp>
        <p:nvSpPr>
          <p:cNvPr id="103" name="Connettore 1 24"/>
          <p:cNvSpPr/>
          <p:nvPr/>
        </p:nvSpPr>
        <p:spPr>
          <a:xfrm>
            <a:off x="8670663" y="278782"/>
            <a:ext cx="1" cy="741602"/>
          </a:xfrm>
          <a:prstGeom prst="line">
            <a:avLst/>
          </a:prstGeom>
          <a:ln w="6350">
            <a:solidFill>
              <a:srgbClr val="FFFFFF"/>
            </a:solidFill>
            <a:miter/>
          </a:ln>
        </p:spPr>
        <p:txBody>
          <a:bodyPr lIns="45718" tIns="45718" rIns="45718" bIns="45718"/>
          <a:lstStyle/>
          <a:p>
            <a:endParaRPr/>
          </a:p>
        </p:txBody>
      </p:sp>
      <p:pic>
        <p:nvPicPr>
          <p:cNvPr id="104" name="delta-bianco.png" descr="delta-bianco.png"/>
          <p:cNvPicPr>
            <a:picLocks noChangeAspect="1"/>
          </p:cNvPicPr>
          <p:nvPr/>
        </p:nvPicPr>
        <p:blipFill>
          <a:blip r:embed="rId3"/>
          <a:stretch>
            <a:fillRect/>
          </a:stretch>
        </p:blipFill>
        <p:spPr>
          <a:xfrm>
            <a:off x="780856" y="346687"/>
            <a:ext cx="1571652" cy="605792"/>
          </a:xfrm>
          <a:prstGeom prst="rect">
            <a:avLst/>
          </a:prstGeom>
          <a:ln w="12700">
            <a:miter lim="400000"/>
          </a:ln>
        </p:spPr>
      </p:pic>
      <p:sp>
        <p:nvSpPr>
          <p:cNvPr id="105" name="CasellaDiTesto 23"/>
          <p:cNvSpPr txBox="1"/>
          <p:nvPr/>
        </p:nvSpPr>
        <p:spPr>
          <a:xfrm>
            <a:off x="8973042" y="495913"/>
            <a:ext cx="2688147" cy="30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1400">
                <a:solidFill>
                  <a:srgbClr val="FFFFFF"/>
                </a:solidFill>
                <a:latin typeface="CeraPRO-Medium ☞"/>
                <a:ea typeface="CeraPRO-Medium ☞"/>
                <a:cs typeface="CeraPRO-Medium ☞"/>
                <a:sym typeface="CeraPRO-Medium ☞"/>
              </a:defRPr>
            </a:lvl1pPr>
          </a:lstStyle>
          <a:p>
            <a:endParaRPr b="1" dirty="0"/>
          </a:p>
        </p:txBody>
      </p:sp>
      <p:sp>
        <p:nvSpPr>
          <p:cNvPr id="106" name="CasellaDiTesto 23"/>
          <p:cNvSpPr txBox="1"/>
          <p:nvPr/>
        </p:nvSpPr>
        <p:spPr>
          <a:xfrm>
            <a:off x="58066" y="6408408"/>
            <a:ext cx="2814443"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1200">
                <a:solidFill>
                  <a:srgbClr val="FFFFFF"/>
                </a:solidFill>
                <a:uFill>
                  <a:solidFill>
                    <a:srgbClr val="0000FF"/>
                  </a:solidFill>
                </a:uFill>
                <a:latin typeface="CeraPRO-Medium ☞"/>
                <a:ea typeface="CeraPRO-Medium ☞"/>
                <a:cs typeface="CeraPRO-Medium ☞"/>
                <a:sym typeface="CeraPRO-Medium ☞"/>
                <a:hlinkClick r:id="" action="ppaction://noaction"/>
              </a:defRPr>
            </a:lvl1pPr>
          </a:lstStyle>
          <a:p>
            <a:pPr>
              <a:defRPr>
                <a:uFillTx/>
              </a:defRPr>
            </a:pPr>
            <a:r>
              <a:rPr b="1" dirty="0">
                <a:solidFill>
                  <a:schemeClr val="bg1"/>
                </a:solidFill>
                <a:uFill>
                  <a:solidFill>
                    <a:srgbClr val="0000FF"/>
                  </a:solidFill>
                </a:uFill>
                <a:latin typeface="Century Gothic" panose="020B0502020202020204" pitchFamily="34" charset="0"/>
                <a:hlinkClick r:id="rId4">
                  <a:extLst>
                    <a:ext uri="{A12FA001-AC4F-418D-AE19-62706E023703}">
                      <ahyp:hlinkClr xmlns:ahyp="http://schemas.microsoft.com/office/drawing/2018/hyperlinkcolor" val="tx"/>
                    </a:ext>
                  </a:extLst>
                </a:hlinkClick>
              </a:rPr>
              <a:t>mail@deltaassociation.co.uk</a:t>
            </a:r>
          </a:p>
        </p:txBody>
      </p:sp>
      <p:sp>
        <p:nvSpPr>
          <p:cNvPr id="107" name="CasellaDiTesto 23"/>
          <p:cNvSpPr txBox="1"/>
          <p:nvPr/>
        </p:nvSpPr>
        <p:spPr>
          <a:xfrm>
            <a:off x="4725540" y="6408408"/>
            <a:ext cx="303213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1200">
                <a:solidFill>
                  <a:srgbClr val="FFFFFF"/>
                </a:solidFill>
                <a:latin typeface="CeraPRO-Medium ☞"/>
                <a:ea typeface="CeraPRO-Medium ☞"/>
                <a:cs typeface="CeraPRO-Medium ☞"/>
                <a:sym typeface="CeraPRO-Medium ☞"/>
              </a:defRPr>
            </a:lvl1pPr>
          </a:lstStyle>
          <a:p>
            <a:r>
              <a:rPr b="1" dirty="0">
                <a:latin typeface="Century Gothic" panose="020B0502020202020204" pitchFamily="34" charset="0"/>
              </a:rPr>
              <a:t>+44 (0)2039093610</a:t>
            </a:r>
          </a:p>
        </p:txBody>
      </p:sp>
      <p:sp>
        <p:nvSpPr>
          <p:cNvPr id="108" name="CasellaDiTesto 23"/>
          <p:cNvSpPr txBox="1"/>
          <p:nvPr/>
        </p:nvSpPr>
        <p:spPr>
          <a:xfrm>
            <a:off x="9212522" y="6408408"/>
            <a:ext cx="303213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1200">
                <a:solidFill>
                  <a:srgbClr val="FFFFFF"/>
                </a:solidFill>
                <a:uFill>
                  <a:solidFill>
                    <a:srgbClr val="0000FF"/>
                  </a:solidFill>
                </a:uFill>
                <a:latin typeface="CeraPRO-Medium ☞"/>
                <a:ea typeface="CeraPRO-Medium ☞"/>
                <a:cs typeface="CeraPRO-Medium ☞"/>
                <a:sym typeface="CeraPRO-Medium ☞"/>
                <a:hlinkClick r:id="" action="ppaction://noaction"/>
              </a:defRPr>
            </a:lvl1pPr>
          </a:lstStyle>
          <a:p>
            <a:pPr>
              <a:defRPr>
                <a:uFillTx/>
              </a:defRPr>
            </a:pPr>
            <a:r>
              <a:rPr b="1" dirty="0">
                <a:solidFill>
                  <a:schemeClr val="bg1"/>
                </a:solidFill>
                <a:uFill>
                  <a:solidFill>
                    <a:srgbClr val="0000FF"/>
                  </a:solidFill>
                </a:uFill>
                <a:latin typeface="Century Gothic" panose="020B0502020202020204" pitchFamily="34" charset="0"/>
                <a:hlinkClick r:id="rId5">
                  <a:extLst>
                    <a:ext uri="{A12FA001-AC4F-418D-AE19-62706E023703}">
                      <ahyp:hlinkClr xmlns:ahyp="http://schemas.microsoft.com/office/drawing/2018/hyperlinkcolor" val="tx"/>
                    </a:ext>
                  </a:extLst>
                </a:hlinkClick>
              </a:rPr>
              <a:t>www.deltaassociation.co.uk</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364DE-E02C-3517-4689-D3EC1B49AB41}"/>
            </a:ext>
          </a:extLst>
        </p:cNvPr>
        <p:cNvGrpSpPr/>
        <p:nvPr/>
      </p:nvGrpSpPr>
      <p:grpSpPr>
        <a:xfrm>
          <a:off x="0" y="0"/>
          <a:ext cx="0" cy="0"/>
          <a:chOff x="0" y="0"/>
          <a:chExt cx="0" cy="0"/>
        </a:xfrm>
      </p:grpSpPr>
      <p:pic>
        <p:nvPicPr>
          <p:cNvPr id="120" name="Immagine 13" descr="Immagine 13">
            <a:extLst>
              <a:ext uri="{FF2B5EF4-FFF2-40B4-BE49-F238E27FC236}">
                <a16:creationId xmlns:a16="http://schemas.microsoft.com/office/drawing/2014/main" id="{0B2A5686-1F92-41FC-E1A7-F994A4BF98FC}"/>
              </a:ext>
            </a:extLst>
          </p:cNvPr>
          <p:cNvPicPr>
            <a:picLocks noChangeAspect="1"/>
          </p:cNvPicPr>
          <p:nvPr/>
        </p:nvPicPr>
        <p:blipFill>
          <a:blip r:embed="rId2"/>
          <a:stretch>
            <a:fillRect/>
          </a:stretch>
        </p:blipFill>
        <p:spPr>
          <a:xfrm>
            <a:off x="5660616" y="6523366"/>
            <a:ext cx="890795" cy="377914"/>
          </a:xfrm>
          <a:prstGeom prst="rect">
            <a:avLst/>
          </a:prstGeom>
          <a:ln w="12700">
            <a:miter lim="400000"/>
          </a:ln>
        </p:spPr>
      </p:pic>
      <p:sp>
        <p:nvSpPr>
          <p:cNvPr id="121" name="CasellaDiTesto 14">
            <a:extLst>
              <a:ext uri="{FF2B5EF4-FFF2-40B4-BE49-F238E27FC236}">
                <a16:creationId xmlns:a16="http://schemas.microsoft.com/office/drawing/2014/main" id="{39671F1D-6229-B5AC-C9FB-8A06D481F9CB}"/>
              </a:ext>
            </a:extLst>
          </p:cNvPr>
          <p:cNvSpPr txBox="1"/>
          <p:nvPr/>
        </p:nvSpPr>
        <p:spPr>
          <a:xfrm>
            <a:off x="5861355" y="6545953"/>
            <a:ext cx="469290"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8</a:t>
            </a:r>
            <a:endParaRPr dirty="0">
              <a:latin typeface="Century Gothic" panose="020B0502020202020204" pitchFamily="34" charset="0"/>
            </a:endParaRPr>
          </a:p>
        </p:txBody>
      </p:sp>
      <p:sp>
        <p:nvSpPr>
          <p:cNvPr id="123" name="CasellaDiTesto 19">
            <a:extLst>
              <a:ext uri="{FF2B5EF4-FFF2-40B4-BE49-F238E27FC236}">
                <a16:creationId xmlns:a16="http://schemas.microsoft.com/office/drawing/2014/main" id="{0372EF62-83EA-45AE-7BAA-EE48849029C3}"/>
              </a:ext>
            </a:extLst>
          </p:cNvPr>
          <p:cNvSpPr txBox="1"/>
          <p:nvPr/>
        </p:nvSpPr>
        <p:spPr>
          <a:xfrm>
            <a:off x="381486" y="2232256"/>
            <a:ext cx="11449053" cy="38625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spcBef>
                <a:spcPts val="600"/>
              </a:spcBef>
              <a:defRPr sz="1500">
                <a:solidFill>
                  <a:srgbClr val="004C6C"/>
                </a:solidFill>
                <a:latin typeface="Century Gothic"/>
                <a:ea typeface="Century Gothic"/>
                <a:cs typeface="Century Gothic"/>
                <a:sym typeface="Century Gothic"/>
              </a:defRPr>
            </a:pPr>
            <a:r>
              <a:rPr lang="it-IT" dirty="0"/>
              <a:t>Il meccanismo della </a:t>
            </a:r>
            <a:r>
              <a:rPr lang="it-IT" b="1" dirty="0"/>
              <a:t>«SBIE», </a:t>
            </a:r>
            <a:r>
              <a:rPr lang="it-IT" b="1" i="1" dirty="0" err="1"/>
              <a:t>Substance-based</a:t>
            </a:r>
            <a:r>
              <a:rPr lang="it-IT" b="1" i="1" dirty="0"/>
              <a:t> </a:t>
            </a:r>
            <a:r>
              <a:rPr lang="it-IT" b="1" i="1" dirty="0" err="1"/>
              <a:t>Income</a:t>
            </a:r>
            <a:r>
              <a:rPr lang="it-IT" b="1" i="1" dirty="0"/>
              <a:t> </a:t>
            </a:r>
            <a:r>
              <a:rPr lang="it-IT" b="1" i="1" dirty="0" err="1"/>
              <a:t>Exclusion</a:t>
            </a:r>
            <a:r>
              <a:rPr lang="it-IT" dirty="0"/>
              <a:t>, permette di effettuare una riduzione della base imponibile in un dato Paese, pari al 5% degli asset materiali e del costo del personale. La Relazione Illustrativa al D. Lgs. 209/2023, infatti, chiarisce che il ricorso a tali elementi deriva dalla considerazione che tali fattori sono meno «mobili» e, dunque, meno esposti al rischio di manovre elusive. La differenza tra il Globe </a:t>
            </a:r>
            <a:r>
              <a:rPr lang="it-IT" dirty="0" err="1"/>
              <a:t>Income</a:t>
            </a:r>
            <a:r>
              <a:rPr lang="it-IT" dirty="0"/>
              <a:t> e lo SBIE, come prima definito, costituisce la base imponibile soggetta all’applicazione della Top-Up Tax di competenza della singola giurisdizione.</a:t>
            </a:r>
          </a:p>
          <a:p>
            <a:pPr algn="just">
              <a:spcBef>
                <a:spcPts val="600"/>
              </a:spcBef>
              <a:defRPr sz="1500">
                <a:solidFill>
                  <a:srgbClr val="004C6C"/>
                </a:solidFill>
                <a:latin typeface="Century Gothic"/>
                <a:ea typeface="Century Gothic"/>
                <a:cs typeface="Century Gothic"/>
                <a:sym typeface="Century Gothic"/>
              </a:defRPr>
            </a:pPr>
            <a:r>
              <a:rPr lang="it-IT" dirty="0"/>
              <a:t>I </a:t>
            </a:r>
            <a:r>
              <a:rPr lang="it-IT" b="1" dirty="0"/>
              <a:t>Non Qualified </a:t>
            </a:r>
            <a:r>
              <a:rPr lang="it-IT" b="1" dirty="0" err="1"/>
              <a:t>Refundable</a:t>
            </a:r>
            <a:r>
              <a:rPr lang="it-IT" b="1" dirty="0"/>
              <a:t> Tax Credit</a:t>
            </a:r>
            <a:r>
              <a:rPr lang="it-IT" dirty="0"/>
              <a:t> procedono a ridurre l’ammontare del numeratore. Si tratta, in definitiva, di riduzioni di aliquote fiscali, come ad esempio avviene nel nostro Paese con  l’attuale agevolazione da Patent Box.</a:t>
            </a:r>
          </a:p>
          <a:p>
            <a:pPr algn="just">
              <a:spcBef>
                <a:spcPts val="600"/>
              </a:spcBef>
              <a:defRPr sz="1500">
                <a:solidFill>
                  <a:srgbClr val="004C6C"/>
                </a:solidFill>
                <a:latin typeface="Century Gothic"/>
                <a:ea typeface="Century Gothic"/>
                <a:cs typeface="Century Gothic"/>
                <a:sym typeface="Century Gothic"/>
              </a:defRPr>
            </a:pPr>
            <a:r>
              <a:rPr lang="it-IT" dirty="0"/>
              <a:t>Pertanto, gli incentivi Tax, erogati sotto forma di crediti fiscali non qualificati abbattono sensibilmente l’ETR, generando, conseguentemente, importi corrispondenti di Top-Up Tax da prelevare. </a:t>
            </a:r>
          </a:p>
          <a:p>
            <a:pPr algn="just">
              <a:spcBef>
                <a:spcPts val="600"/>
              </a:spcBef>
              <a:defRPr sz="1500">
                <a:solidFill>
                  <a:srgbClr val="004C6C"/>
                </a:solidFill>
                <a:latin typeface="Century Gothic"/>
                <a:ea typeface="Century Gothic"/>
                <a:cs typeface="Century Gothic"/>
                <a:sym typeface="Century Gothic"/>
              </a:defRPr>
            </a:pPr>
            <a:r>
              <a:rPr lang="it-IT" dirty="0"/>
              <a:t>I </a:t>
            </a:r>
            <a:r>
              <a:rPr lang="it-IT" b="1" dirty="0"/>
              <a:t>Qualified Refundable Tax Credit</a:t>
            </a:r>
            <a:r>
              <a:rPr lang="it-IT" dirty="0"/>
              <a:t>, considerati come </a:t>
            </a:r>
            <a:r>
              <a:rPr lang="it-IT" i="1" dirty="0"/>
              <a:t>Cash </a:t>
            </a:r>
            <a:r>
              <a:rPr lang="it-IT" i="1" dirty="0" err="1"/>
              <a:t>Equivalent</a:t>
            </a:r>
            <a:r>
              <a:rPr lang="it-IT" dirty="0"/>
              <a:t> invece, sono computati in aumento della base imponibile e non in riduzione delle </a:t>
            </a:r>
            <a:r>
              <a:rPr lang="it-IT" dirty="0" err="1"/>
              <a:t>covered</a:t>
            </a:r>
            <a:r>
              <a:rPr lang="it-IT" dirty="0"/>
              <a:t> taxes al numeratore.</a:t>
            </a:r>
          </a:p>
          <a:p>
            <a:pPr algn="just">
              <a:spcBef>
                <a:spcPts val="600"/>
              </a:spcBef>
              <a:defRPr sz="1500">
                <a:solidFill>
                  <a:srgbClr val="004C6C"/>
                </a:solidFill>
                <a:latin typeface="Century Gothic"/>
                <a:ea typeface="Century Gothic"/>
                <a:cs typeface="Century Gothic"/>
                <a:sym typeface="Century Gothic"/>
              </a:defRPr>
            </a:pPr>
            <a:r>
              <a:rPr lang="it-IT" dirty="0"/>
              <a:t>Dunque, i QRTC, poiché meritevoli, richiedono un impegno meritevole per gli Stati coinvolti e  riguardano, nello specifico, investimenti per la crescita in loco che danno diritto a crediti rimborsabili o compensabili in orizzontale, ovvero con altri tributi, entro i successivi quattro esercizi come ad esempio i crediti d’imposta su Ricerca e Sviluppo e che incidono in modo meno sensibile e, pertanto, più lieve rispetto ai NQRTC.</a:t>
            </a:r>
            <a:endParaRPr dirty="0"/>
          </a:p>
        </p:txBody>
      </p:sp>
      <p:sp>
        <p:nvSpPr>
          <p:cNvPr id="4" name="CasellaDiTesto 15">
            <a:extLst>
              <a:ext uri="{FF2B5EF4-FFF2-40B4-BE49-F238E27FC236}">
                <a16:creationId xmlns:a16="http://schemas.microsoft.com/office/drawing/2014/main" id="{554A22BA-AA9A-9450-ADD8-6C0A358AD100}"/>
              </a:ext>
            </a:extLst>
          </p:cNvPr>
          <p:cNvSpPr txBox="1"/>
          <p:nvPr/>
        </p:nvSpPr>
        <p:spPr>
          <a:xfrm>
            <a:off x="371474" y="1428061"/>
            <a:ext cx="11693858" cy="6065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9543">
              <a:lnSpc>
                <a:spcPts val="4400"/>
              </a:lnSpc>
              <a:defRPr sz="3200" spc="-4">
                <a:solidFill>
                  <a:srgbClr val="004C6C"/>
                </a:solidFill>
                <a:latin typeface="CeraCY-Medium ☞"/>
                <a:ea typeface="CeraCY-Medium ☞"/>
                <a:cs typeface="CeraCY-Medium ☞"/>
                <a:sym typeface="CeraCY-Medium ☞"/>
              </a:defRPr>
            </a:lvl1pPr>
          </a:lstStyle>
          <a:p>
            <a:r>
              <a:rPr lang="it-IT" dirty="0">
                <a:latin typeface="Century Gothic" panose="020B0502020202020204" pitchFamily="34" charset="0"/>
              </a:rPr>
              <a:t>SBIE, QUALIFIED E NON QUALIFIED REFUNDABLE TAX CREDIT</a:t>
            </a:r>
            <a:endParaRPr dirty="0">
              <a:latin typeface="Century Gothic" panose="020B0502020202020204" pitchFamily="34" charset="0"/>
            </a:endParaRPr>
          </a:p>
        </p:txBody>
      </p:sp>
      <p:sp>
        <p:nvSpPr>
          <p:cNvPr id="6" name="CasellaDiTesto 5">
            <a:extLst>
              <a:ext uri="{FF2B5EF4-FFF2-40B4-BE49-F238E27FC236}">
                <a16:creationId xmlns:a16="http://schemas.microsoft.com/office/drawing/2014/main" id="{B4FF4372-8FFE-A521-E8C8-E21BDE752ED1}"/>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7" name="CasellaDiTesto 6">
            <a:extLst>
              <a:ext uri="{FF2B5EF4-FFF2-40B4-BE49-F238E27FC236}">
                <a16:creationId xmlns:a16="http://schemas.microsoft.com/office/drawing/2014/main" id="{7DF3C0D4-02CA-27E9-BB74-E50126A5A9D5}"/>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
        <p:nvSpPr>
          <p:cNvPr id="3" name="Connettore 1 12">
            <a:extLst>
              <a:ext uri="{FF2B5EF4-FFF2-40B4-BE49-F238E27FC236}">
                <a16:creationId xmlns:a16="http://schemas.microsoft.com/office/drawing/2014/main" id="{B3211806-9F59-2506-0657-4251A2767217}"/>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8" name="Connettore 1 17">
            <a:extLst>
              <a:ext uri="{FF2B5EF4-FFF2-40B4-BE49-F238E27FC236}">
                <a16:creationId xmlns:a16="http://schemas.microsoft.com/office/drawing/2014/main" id="{5F679013-6B2B-7B0C-3303-B564D4E08B0E}"/>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9" name="Connettore 1 24">
            <a:extLst>
              <a:ext uri="{FF2B5EF4-FFF2-40B4-BE49-F238E27FC236}">
                <a16:creationId xmlns:a16="http://schemas.microsoft.com/office/drawing/2014/main" id="{5C6A0DFD-883D-246E-8924-D9D778D1F2AB}"/>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0" name="logo-Delta.png" descr="logo-Delta.png">
            <a:extLst>
              <a:ext uri="{FF2B5EF4-FFF2-40B4-BE49-F238E27FC236}">
                <a16:creationId xmlns:a16="http://schemas.microsoft.com/office/drawing/2014/main" id="{B5827523-8A6A-36C6-65D0-1E98EC6BF09E}"/>
              </a:ext>
            </a:extLst>
          </p:cNvPr>
          <p:cNvPicPr>
            <a:picLocks noChangeAspect="1"/>
          </p:cNvPicPr>
          <p:nvPr/>
        </p:nvPicPr>
        <p:blipFill>
          <a:blip r:embed="rId3"/>
          <a:stretch>
            <a:fillRect/>
          </a:stretch>
        </p:blipFill>
        <p:spPr>
          <a:xfrm>
            <a:off x="738173" y="346687"/>
            <a:ext cx="1735510" cy="605792"/>
          </a:xfrm>
          <a:prstGeom prst="rect">
            <a:avLst/>
          </a:prstGeom>
          <a:ln w="12700">
            <a:miter lim="400000"/>
          </a:ln>
        </p:spPr>
      </p:pic>
    </p:spTree>
    <p:extLst>
      <p:ext uri="{BB962C8B-B14F-4D97-AF65-F5344CB8AC3E}">
        <p14:creationId xmlns:p14="http://schemas.microsoft.com/office/powerpoint/2010/main" val="18487408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8C722-C54E-6A4C-9018-FC7F2D8646FA}"/>
            </a:ext>
          </a:extLst>
        </p:cNvPr>
        <p:cNvGrpSpPr/>
        <p:nvPr/>
      </p:nvGrpSpPr>
      <p:grpSpPr>
        <a:xfrm>
          <a:off x="0" y="0"/>
          <a:ext cx="0" cy="0"/>
          <a:chOff x="0" y="0"/>
          <a:chExt cx="0" cy="0"/>
        </a:xfrm>
      </p:grpSpPr>
      <p:pic>
        <p:nvPicPr>
          <p:cNvPr id="120" name="Immagine 13" descr="Immagine 13">
            <a:extLst>
              <a:ext uri="{FF2B5EF4-FFF2-40B4-BE49-F238E27FC236}">
                <a16:creationId xmlns:a16="http://schemas.microsoft.com/office/drawing/2014/main" id="{93F45603-784C-ADE8-C3DC-2AB5B6BCA544}"/>
              </a:ext>
            </a:extLst>
          </p:cNvPr>
          <p:cNvPicPr>
            <a:picLocks noChangeAspect="1"/>
          </p:cNvPicPr>
          <p:nvPr/>
        </p:nvPicPr>
        <p:blipFill>
          <a:blip r:embed="rId2"/>
          <a:stretch>
            <a:fillRect/>
          </a:stretch>
        </p:blipFill>
        <p:spPr>
          <a:xfrm>
            <a:off x="5660616" y="6523366"/>
            <a:ext cx="890795" cy="377914"/>
          </a:xfrm>
          <a:prstGeom prst="rect">
            <a:avLst/>
          </a:prstGeom>
          <a:ln w="12700">
            <a:miter lim="400000"/>
          </a:ln>
        </p:spPr>
      </p:pic>
      <p:sp>
        <p:nvSpPr>
          <p:cNvPr id="121" name="CasellaDiTesto 14">
            <a:extLst>
              <a:ext uri="{FF2B5EF4-FFF2-40B4-BE49-F238E27FC236}">
                <a16:creationId xmlns:a16="http://schemas.microsoft.com/office/drawing/2014/main" id="{566DE4F6-9E79-D565-074E-C235545E6DFC}"/>
              </a:ext>
            </a:extLst>
          </p:cNvPr>
          <p:cNvSpPr txBox="1"/>
          <p:nvPr/>
        </p:nvSpPr>
        <p:spPr>
          <a:xfrm>
            <a:off x="5861355" y="6545953"/>
            <a:ext cx="469290"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9</a:t>
            </a:r>
            <a:endParaRPr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123" name="CasellaDiTesto 19">
                <a:extLst>
                  <a:ext uri="{FF2B5EF4-FFF2-40B4-BE49-F238E27FC236}">
                    <a16:creationId xmlns:a16="http://schemas.microsoft.com/office/drawing/2014/main" id="{1296F13C-CDE4-27F9-0DF2-8F51C2607627}"/>
                  </a:ext>
                </a:extLst>
              </p:cNvPr>
              <p:cNvSpPr txBox="1"/>
              <p:nvPr/>
            </p:nvSpPr>
            <p:spPr>
              <a:xfrm>
                <a:off x="371474" y="2253822"/>
                <a:ext cx="11449053" cy="372768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45718" tIns="45718" rIns="45718" bIns="45718">
                <a:spAutoFit/>
              </a:bodyPr>
              <a:lstStyle/>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dirty="0"/>
                  <a:t>Holding italiana</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b="1" dirty="0"/>
                  <a:t>3 società </a:t>
                </a:r>
                <a:r>
                  <a:rPr lang="it-IT" dirty="0"/>
                  <a:t>controllate in </a:t>
                </a:r>
                <a:r>
                  <a:rPr lang="it-IT" b="1" dirty="0"/>
                  <a:t>Germania;</a:t>
                </a:r>
                <a:endParaRPr lang="it-IT" dirty="0"/>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b="1" dirty="0"/>
                  <a:t>Globe </a:t>
                </a:r>
                <a:r>
                  <a:rPr lang="it-IT" b="1" dirty="0" err="1"/>
                  <a:t>Income</a:t>
                </a:r>
                <a:r>
                  <a:rPr lang="it-IT" b="1" dirty="0"/>
                  <a:t> Totale </a:t>
                </a:r>
                <a:r>
                  <a:rPr lang="it-IT" dirty="0">
                    <a:sym typeface="Wingdings" panose="05000000000000000000" pitchFamily="2" charset="2"/>
                  </a:rPr>
                  <a:t> </a:t>
                </a:r>
                <a:r>
                  <a:rPr lang="it-IT" b="1" dirty="0">
                    <a:sym typeface="Wingdings" panose="05000000000000000000" pitchFamily="2" charset="2"/>
                  </a:rPr>
                  <a:t>800 milioni di euro </a:t>
                </a:r>
                <a:r>
                  <a:rPr lang="it-IT" dirty="0">
                    <a:sym typeface="Wingdings" panose="05000000000000000000" pitchFamily="2" charset="2"/>
                  </a:rPr>
                  <a:t>(somma dei tre redditi delle CE);</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b="1" dirty="0" err="1">
                    <a:sym typeface="Wingdings" panose="05000000000000000000" pitchFamily="2" charset="2"/>
                  </a:rPr>
                  <a:t>Covered</a:t>
                </a:r>
                <a:r>
                  <a:rPr lang="it-IT" b="1" dirty="0">
                    <a:sym typeface="Wingdings" panose="05000000000000000000" pitchFamily="2" charset="2"/>
                  </a:rPr>
                  <a:t> Taxes </a:t>
                </a:r>
                <a:r>
                  <a:rPr lang="it-IT" dirty="0">
                    <a:sym typeface="Wingdings" panose="05000000000000000000" pitchFamily="2" charset="2"/>
                  </a:rPr>
                  <a:t> </a:t>
                </a:r>
                <a:r>
                  <a:rPr lang="it-IT" b="1" dirty="0">
                    <a:sym typeface="Wingdings" panose="05000000000000000000" pitchFamily="2" charset="2"/>
                  </a:rPr>
                  <a:t>130 milioni di euro;</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b="1" dirty="0">
                    <a:sym typeface="Wingdings" panose="05000000000000000000" pitchFamily="2" charset="2"/>
                  </a:rPr>
                  <a:t>Tax Credit (NQRTC) </a:t>
                </a:r>
                <a:r>
                  <a:rPr lang="it-IT" dirty="0">
                    <a:sym typeface="Wingdings" panose="05000000000000000000" pitchFamily="2" charset="2"/>
                  </a:rPr>
                  <a:t>da Patent Box  </a:t>
                </a:r>
                <a:r>
                  <a:rPr lang="it-IT" b="1" dirty="0">
                    <a:sym typeface="Wingdings" panose="05000000000000000000" pitchFamily="2" charset="2"/>
                  </a:rPr>
                  <a:t>60 milioni di euro</a:t>
                </a:r>
                <a:r>
                  <a:rPr lang="it-IT" dirty="0">
                    <a:sym typeface="Wingdings" panose="05000000000000000000" pitchFamily="2" charset="2"/>
                  </a:rPr>
                  <a:t>.</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endParaRPr lang="it-IT" b="1" dirty="0">
                  <a:sym typeface="Wingdings" panose="05000000000000000000" pitchFamily="2" charset="2"/>
                </a:endParaRPr>
              </a:p>
              <a:p>
                <a:pPr marL="285750" indent="-285750">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b="1" dirty="0">
                    <a:sym typeface="Wingdings" panose="05000000000000000000" pitchFamily="2" charset="2"/>
                  </a:rPr>
                  <a:t> </a:t>
                </a:r>
                <a14:m>
                  <m:oMath xmlns:m="http://schemas.openxmlformats.org/officeDocument/2006/math">
                    <m:f>
                      <m:fPr>
                        <m:ctrlPr>
                          <a:rPr lang="it-IT" sz="1400" b="1" i="1" smtClean="0">
                            <a:latin typeface="Cambria Math" panose="02040503050406030204" pitchFamily="18" charset="0"/>
                            <a:sym typeface="Wingdings" panose="05000000000000000000" pitchFamily="2" charset="2"/>
                          </a:rPr>
                        </m:ctrlPr>
                      </m:fPr>
                      <m:num>
                        <m:r>
                          <a:rPr lang="it-IT" sz="1400" b="1" i="1" smtClean="0">
                            <a:latin typeface="Cambria Math" panose="02040503050406030204" pitchFamily="18" charset="0"/>
                            <a:sym typeface="Wingdings" panose="05000000000000000000" pitchFamily="2" charset="2"/>
                          </a:rPr>
                          <m:t>𝑪𝒐𝒗𝒆𝒓𝒆𝒅</m:t>
                        </m:r>
                        <m:r>
                          <a:rPr lang="it-IT" sz="1400" b="1" i="1" smtClean="0">
                            <a:latin typeface="Cambria Math" panose="02040503050406030204" pitchFamily="18" charset="0"/>
                            <a:sym typeface="Wingdings" panose="05000000000000000000" pitchFamily="2" charset="2"/>
                          </a:rPr>
                          <m:t> </m:t>
                        </m:r>
                        <m:r>
                          <a:rPr lang="it-IT" sz="1400" b="1" i="1" smtClean="0">
                            <a:latin typeface="Cambria Math" panose="02040503050406030204" pitchFamily="18" charset="0"/>
                            <a:sym typeface="Wingdings" panose="05000000000000000000" pitchFamily="2" charset="2"/>
                          </a:rPr>
                          <m:t>𝑻𝒂𝒙𝒆𝒔</m:t>
                        </m:r>
                      </m:num>
                      <m:den>
                        <m:r>
                          <a:rPr lang="it-IT" sz="1400" b="1" i="1" smtClean="0">
                            <a:latin typeface="Cambria Math" panose="02040503050406030204" pitchFamily="18" charset="0"/>
                            <a:sym typeface="Wingdings" panose="05000000000000000000" pitchFamily="2" charset="2"/>
                          </a:rPr>
                          <m:t>𝑮𝒍𝒐𝒃𝒂𝒍</m:t>
                        </m:r>
                        <m:r>
                          <a:rPr lang="it-IT" sz="1400" b="1" i="1" smtClean="0">
                            <a:latin typeface="Cambria Math" panose="02040503050406030204" pitchFamily="18" charset="0"/>
                            <a:sym typeface="Wingdings" panose="05000000000000000000" pitchFamily="2" charset="2"/>
                          </a:rPr>
                          <m:t> </m:t>
                        </m:r>
                        <m:r>
                          <a:rPr lang="it-IT" sz="1400" b="1" i="1" smtClean="0">
                            <a:latin typeface="Cambria Math" panose="02040503050406030204" pitchFamily="18" charset="0"/>
                            <a:sym typeface="Wingdings" panose="05000000000000000000" pitchFamily="2" charset="2"/>
                          </a:rPr>
                          <m:t>𝑰𝒏𝒄𝒐𝒎𝒆</m:t>
                        </m:r>
                      </m:den>
                    </m:f>
                  </m:oMath>
                </a14:m>
                <a:r>
                  <a:rPr lang="it-IT" sz="1600" b="1" dirty="0"/>
                  <a:t>   </a:t>
                </a:r>
                <a:r>
                  <a:rPr lang="it-IT" sz="1600" b="1" dirty="0">
                    <a:sym typeface="Wingdings" panose="05000000000000000000" pitchFamily="2" charset="2"/>
                  </a:rPr>
                  <a:t>  </a:t>
                </a:r>
                <a14:m>
                  <m:oMath xmlns:m="http://schemas.openxmlformats.org/officeDocument/2006/math">
                    <m:f>
                      <m:fPr>
                        <m:ctrlPr>
                          <a:rPr lang="it-IT" sz="1400" b="1" i="1">
                            <a:latin typeface="Cambria Math" panose="02040503050406030204" pitchFamily="18" charset="0"/>
                            <a:sym typeface="Wingdings" panose="05000000000000000000" pitchFamily="2" charset="2"/>
                          </a:rPr>
                        </m:ctrlPr>
                      </m:fPr>
                      <m:num>
                        <m:r>
                          <a:rPr lang="it-IT" sz="1400" b="1" i="1" smtClean="0">
                            <a:latin typeface="Cambria Math" panose="02040503050406030204" pitchFamily="18" charset="0"/>
                            <a:sym typeface="Wingdings" panose="05000000000000000000" pitchFamily="2" charset="2"/>
                          </a:rPr>
                          <m:t>𝟏𝟑𝟎</m:t>
                        </m:r>
                        <m:r>
                          <a:rPr lang="it-IT" sz="1400" b="1" i="1" smtClean="0">
                            <a:latin typeface="Cambria Math" panose="02040503050406030204" pitchFamily="18" charset="0"/>
                            <a:sym typeface="Wingdings" panose="05000000000000000000" pitchFamily="2" charset="2"/>
                          </a:rPr>
                          <m:t> </m:t>
                        </m:r>
                        <m:r>
                          <a:rPr lang="it-IT" sz="1400" b="1" i="1" smtClean="0">
                            <a:latin typeface="Cambria Math" panose="02040503050406030204" pitchFamily="18" charset="0"/>
                            <a:sym typeface="Wingdings" panose="05000000000000000000" pitchFamily="2" charset="2"/>
                          </a:rPr>
                          <m:t>𝒎𝒊𝒍𝒊𝒐𝒏𝒊</m:t>
                        </m:r>
                      </m:num>
                      <m:den>
                        <m:r>
                          <a:rPr lang="it-IT" sz="1400" b="1" i="1" smtClean="0">
                            <a:latin typeface="Cambria Math" panose="02040503050406030204" pitchFamily="18" charset="0"/>
                            <a:sym typeface="Wingdings" panose="05000000000000000000" pitchFamily="2" charset="2"/>
                          </a:rPr>
                          <m:t>𝟖𝟎𝟎</m:t>
                        </m:r>
                        <m:r>
                          <a:rPr lang="it-IT" sz="1400" b="1" i="1" smtClean="0">
                            <a:latin typeface="Cambria Math" panose="02040503050406030204" pitchFamily="18" charset="0"/>
                            <a:sym typeface="Wingdings" panose="05000000000000000000" pitchFamily="2" charset="2"/>
                          </a:rPr>
                          <m:t> </m:t>
                        </m:r>
                        <m:r>
                          <a:rPr lang="it-IT" sz="1400" b="1" i="1" smtClean="0">
                            <a:latin typeface="Cambria Math" panose="02040503050406030204" pitchFamily="18" charset="0"/>
                            <a:sym typeface="Wingdings" panose="05000000000000000000" pitchFamily="2" charset="2"/>
                          </a:rPr>
                          <m:t>𝒎𝒊𝒍𝒊𝒐𝒏𝒊</m:t>
                        </m:r>
                      </m:den>
                    </m:f>
                  </m:oMath>
                </a14:m>
                <a:r>
                  <a:rPr lang="it-IT" sz="1600" b="1" dirty="0"/>
                  <a:t>  </a:t>
                </a:r>
                <a:r>
                  <a:rPr lang="it-IT" sz="1600" b="1" dirty="0">
                    <a:sym typeface="Wingdings" panose="05000000000000000000" pitchFamily="2" charset="2"/>
                  </a:rPr>
                  <a:t> 16,25%    </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endParaRPr lang="it-IT" sz="1600" b="1" dirty="0">
                  <a:sym typeface="Wingdings" panose="05000000000000000000" pitchFamily="2" charset="2"/>
                </a:endParaRP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sz="1600" b="1" dirty="0">
                    <a:solidFill>
                      <a:srgbClr val="FF0000"/>
                    </a:solidFill>
                    <a:sym typeface="Wingdings" panose="05000000000000000000" pitchFamily="2" charset="2"/>
                  </a:rPr>
                  <a:t>Con NQTCR  </a:t>
                </a:r>
                <a14:m>
                  <m:oMath xmlns:m="http://schemas.openxmlformats.org/officeDocument/2006/math">
                    <m:f>
                      <m:fPr>
                        <m:ctrlPr>
                          <a:rPr lang="it-IT" sz="1600" b="1" i="1">
                            <a:solidFill>
                              <a:srgbClr val="FF0000"/>
                            </a:solidFill>
                            <a:latin typeface="Cambria Math" panose="02040503050406030204" pitchFamily="18" charset="0"/>
                            <a:sym typeface="Wingdings" panose="05000000000000000000" pitchFamily="2" charset="2"/>
                          </a:rPr>
                        </m:ctrlPr>
                      </m:fPr>
                      <m:num>
                        <m:r>
                          <a:rPr lang="it-IT" sz="1600" b="1" i="1" smtClean="0">
                            <a:solidFill>
                              <a:srgbClr val="FF0000"/>
                            </a:solidFill>
                            <a:latin typeface="Cambria Math" panose="02040503050406030204" pitchFamily="18" charset="0"/>
                            <a:sym typeface="Wingdings" panose="05000000000000000000" pitchFamily="2" charset="2"/>
                          </a:rPr>
                          <m:t>𝟕𝟎</m:t>
                        </m:r>
                        <m:r>
                          <a:rPr lang="it-IT" sz="1600" b="1" i="1">
                            <a:solidFill>
                              <a:srgbClr val="FF0000"/>
                            </a:solidFill>
                            <a:latin typeface="Cambria Math" panose="02040503050406030204" pitchFamily="18" charset="0"/>
                            <a:sym typeface="Wingdings" panose="05000000000000000000" pitchFamily="2" charset="2"/>
                          </a:rPr>
                          <m:t> </m:t>
                        </m:r>
                        <m:r>
                          <a:rPr lang="it-IT" sz="1600" b="1" i="1">
                            <a:solidFill>
                              <a:srgbClr val="FF0000"/>
                            </a:solidFill>
                            <a:latin typeface="Cambria Math" panose="02040503050406030204" pitchFamily="18" charset="0"/>
                            <a:sym typeface="Wingdings" panose="05000000000000000000" pitchFamily="2" charset="2"/>
                          </a:rPr>
                          <m:t>𝒎𝒊𝒍𝒊𝒐𝒏𝒊</m:t>
                        </m:r>
                      </m:num>
                      <m:den>
                        <m:r>
                          <a:rPr lang="it-IT" sz="1600" b="1" i="1">
                            <a:solidFill>
                              <a:srgbClr val="FF0000"/>
                            </a:solidFill>
                            <a:latin typeface="Cambria Math" panose="02040503050406030204" pitchFamily="18" charset="0"/>
                            <a:sym typeface="Wingdings" panose="05000000000000000000" pitchFamily="2" charset="2"/>
                          </a:rPr>
                          <m:t>𝟖</m:t>
                        </m:r>
                        <m:r>
                          <a:rPr lang="it-IT" sz="1600" b="1" i="1" smtClean="0">
                            <a:solidFill>
                              <a:srgbClr val="FF0000"/>
                            </a:solidFill>
                            <a:latin typeface="Cambria Math" panose="02040503050406030204" pitchFamily="18" charset="0"/>
                            <a:sym typeface="Wingdings" panose="05000000000000000000" pitchFamily="2" charset="2"/>
                          </a:rPr>
                          <m:t>𝟎</m:t>
                        </m:r>
                        <m:r>
                          <a:rPr lang="it-IT" sz="1600" b="1" i="1">
                            <a:solidFill>
                              <a:srgbClr val="FF0000"/>
                            </a:solidFill>
                            <a:latin typeface="Cambria Math" panose="02040503050406030204" pitchFamily="18" charset="0"/>
                            <a:sym typeface="Wingdings" panose="05000000000000000000" pitchFamily="2" charset="2"/>
                          </a:rPr>
                          <m:t>𝟎</m:t>
                        </m:r>
                        <m:r>
                          <a:rPr lang="it-IT" sz="1600" b="1" i="1">
                            <a:solidFill>
                              <a:srgbClr val="FF0000"/>
                            </a:solidFill>
                            <a:latin typeface="Cambria Math" panose="02040503050406030204" pitchFamily="18" charset="0"/>
                            <a:sym typeface="Wingdings" panose="05000000000000000000" pitchFamily="2" charset="2"/>
                          </a:rPr>
                          <m:t> </m:t>
                        </m:r>
                        <m:r>
                          <a:rPr lang="it-IT" sz="1600" b="1" i="1">
                            <a:solidFill>
                              <a:srgbClr val="FF0000"/>
                            </a:solidFill>
                            <a:latin typeface="Cambria Math" panose="02040503050406030204" pitchFamily="18" charset="0"/>
                            <a:sym typeface="Wingdings" panose="05000000000000000000" pitchFamily="2" charset="2"/>
                          </a:rPr>
                          <m:t>𝒎𝒊𝒍𝒊𝒐𝒏𝒊</m:t>
                        </m:r>
                      </m:den>
                    </m:f>
                  </m:oMath>
                </a14:m>
                <a:r>
                  <a:rPr lang="it-IT" sz="1600" b="1" dirty="0">
                    <a:solidFill>
                      <a:srgbClr val="FF0000"/>
                    </a:solidFill>
                  </a:rPr>
                  <a:t> </a:t>
                </a:r>
                <a:r>
                  <a:rPr lang="it-IT" sz="1600" b="1" dirty="0">
                    <a:solidFill>
                      <a:srgbClr val="FF0000"/>
                    </a:solidFill>
                    <a:sym typeface="Wingdings" panose="05000000000000000000" pitchFamily="2" charset="2"/>
                  </a:rPr>
                  <a:t> 8,75% </a:t>
                </a:r>
                <a:r>
                  <a:rPr lang="it-IT" sz="1600" b="1" dirty="0">
                    <a:solidFill>
                      <a:srgbClr val="004C6C"/>
                    </a:solidFill>
                    <a:sym typeface="Wingdings" panose="05000000000000000000" pitchFamily="2" charset="2"/>
                  </a:rPr>
                  <a:t>(TOP-UP TAX del 6,25% su extra-profitti)  </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endParaRPr lang="it-IT" sz="1600" b="1" dirty="0">
                  <a:solidFill>
                    <a:srgbClr val="004C6C"/>
                  </a:solidFill>
                  <a:sym typeface="Wingdings" panose="05000000000000000000" pitchFamily="2" charset="2"/>
                </a:endParaRP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sz="1600" b="1" dirty="0">
                    <a:solidFill>
                      <a:schemeClr val="accent6"/>
                    </a:solidFill>
                    <a:sym typeface="Wingdings" panose="05000000000000000000" pitchFamily="2" charset="2"/>
                  </a:rPr>
                  <a:t>In caso, invece, di QTCR   </a:t>
                </a:r>
                <a14:m>
                  <m:oMath xmlns:m="http://schemas.openxmlformats.org/officeDocument/2006/math">
                    <m:f>
                      <m:fPr>
                        <m:ctrlPr>
                          <a:rPr lang="it-IT" sz="1400" b="1" i="1">
                            <a:solidFill>
                              <a:schemeClr val="accent6"/>
                            </a:solidFill>
                            <a:latin typeface="Cambria Math" panose="02040503050406030204" pitchFamily="18" charset="0"/>
                            <a:sym typeface="Wingdings" panose="05000000000000000000" pitchFamily="2" charset="2"/>
                          </a:rPr>
                        </m:ctrlPr>
                      </m:fPr>
                      <m:num>
                        <m:r>
                          <a:rPr lang="it-IT" sz="1400" b="1" i="1" smtClean="0">
                            <a:solidFill>
                              <a:schemeClr val="accent6"/>
                            </a:solidFill>
                            <a:latin typeface="Cambria Math" panose="02040503050406030204" pitchFamily="18" charset="0"/>
                            <a:sym typeface="Wingdings" panose="05000000000000000000" pitchFamily="2" charset="2"/>
                          </a:rPr>
                          <m:t>𝟏𝟑𝟎</m:t>
                        </m:r>
                        <m:r>
                          <a:rPr lang="it-IT" sz="1400" b="1" i="1">
                            <a:solidFill>
                              <a:schemeClr val="accent6"/>
                            </a:solidFill>
                            <a:latin typeface="Cambria Math" panose="02040503050406030204" pitchFamily="18" charset="0"/>
                            <a:sym typeface="Wingdings" panose="05000000000000000000" pitchFamily="2" charset="2"/>
                          </a:rPr>
                          <m:t> </m:t>
                        </m:r>
                        <m:r>
                          <a:rPr lang="it-IT" sz="1400" b="1" i="1">
                            <a:solidFill>
                              <a:schemeClr val="accent6"/>
                            </a:solidFill>
                            <a:latin typeface="Cambria Math" panose="02040503050406030204" pitchFamily="18" charset="0"/>
                            <a:sym typeface="Wingdings" panose="05000000000000000000" pitchFamily="2" charset="2"/>
                          </a:rPr>
                          <m:t>𝒎𝒊𝒍𝒊𝒐𝒏𝒊</m:t>
                        </m:r>
                      </m:num>
                      <m:den>
                        <m:r>
                          <a:rPr lang="it-IT" sz="1400" b="1" i="1">
                            <a:solidFill>
                              <a:schemeClr val="accent6"/>
                            </a:solidFill>
                            <a:latin typeface="Cambria Math" panose="02040503050406030204" pitchFamily="18" charset="0"/>
                            <a:sym typeface="Wingdings" panose="05000000000000000000" pitchFamily="2" charset="2"/>
                          </a:rPr>
                          <m:t>𝟖</m:t>
                        </m:r>
                        <m:r>
                          <a:rPr lang="it-IT" sz="1400" b="1" i="1" smtClean="0">
                            <a:solidFill>
                              <a:schemeClr val="accent6"/>
                            </a:solidFill>
                            <a:latin typeface="Cambria Math" panose="02040503050406030204" pitchFamily="18" charset="0"/>
                            <a:sym typeface="Wingdings" panose="05000000000000000000" pitchFamily="2" charset="2"/>
                          </a:rPr>
                          <m:t>𝟔𝟎</m:t>
                        </m:r>
                        <m:r>
                          <a:rPr lang="it-IT" sz="1400" b="1" i="1">
                            <a:solidFill>
                              <a:schemeClr val="accent6"/>
                            </a:solidFill>
                            <a:latin typeface="Cambria Math" panose="02040503050406030204" pitchFamily="18" charset="0"/>
                            <a:sym typeface="Wingdings" panose="05000000000000000000" pitchFamily="2" charset="2"/>
                          </a:rPr>
                          <m:t> </m:t>
                        </m:r>
                        <m:r>
                          <a:rPr lang="it-IT" sz="1400" b="1" i="1">
                            <a:solidFill>
                              <a:schemeClr val="accent6"/>
                            </a:solidFill>
                            <a:latin typeface="Cambria Math" panose="02040503050406030204" pitchFamily="18" charset="0"/>
                            <a:sym typeface="Wingdings" panose="05000000000000000000" pitchFamily="2" charset="2"/>
                          </a:rPr>
                          <m:t>𝒎𝒊𝒍𝒊𝒐𝒏𝒊</m:t>
                        </m:r>
                      </m:den>
                    </m:f>
                  </m:oMath>
                </a14:m>
                <a:r>
                  <a:rPr lang="it-IT" sz="1600" b="1" dirty="0">
                    <a:solidFill>
                      <a:schemeClr val="accent6"/>
                    </a:solidFill>
                  </a:rPr>
                  <a:t> </a:t>
                </a:r>
                <a:r>
                  <a:rPr lang="it-IT" sz="1600" b="1" dirty="0">
                    <a:solidFill>
                      <a:schemeClr val="accent6"/>
                    </a:solidFill>
                    <a:sym typeface="Wingdings" panose="05000000000000000000" pitchFamily="2" charset="2"/>
                  </a:rPr>
                  <a:t> 15,11 %  </a:t>
                </a:r>
                <a:r>
                  <a:rPr lang="it-IT" sz="1600" b="1" dirty="0">
                    <a:solidFill>
                      <a:srgbClr val="004C6C"/>
                    </a:solidFill>
                    <a:latin typeface="Century Gothic"/>
                    <a:ea typeface="Century Gothic"/>
                    <a:cs typeface="Century Gothic"/>
                    <a:sym typeface="Wingdings" panose="05000000000000000000" pitchFamily="2" charset="2"/>
                  </a:rPr>
                  <a:t>(NO TOP-UP TAX)</a:t>
                </a:r>
                <a:endParaRPr sz="1600" b="1" dirty="0">
                  <a:solidFill>
                    <a:srgbClr val="004C6C"/>
                  </a:solidFill>
                  <a:latin typeface="Century Gothic"/>
                  <a:ea typeface="Century Gothic"/>
                  <a:cs typeface="Century Gothic"/>
                </a:endParaRPr>
              </a:p>
            </p:txBody>
          </p:sp>
        </mc:Choice>
        <mc:Fallback xmlns="">
          <p:sp>
            <p:nvSpPr>
              <p:cNvPr id="123" name="CasellaDiTesto 19">
                <a:extLst>
                  <a:ext uri="{FF2B5EF4-FFF2-40B4-BE49-F238E27FC236}">
                    <a16:creationId xmlns:a16="http://schemas.microsoft.com/office/drawing/2014/main" id="{1296F13C-CDE4-27F9-0DF2-8F51C2607627}"/>
                  </a:ext>
                </a:extLst>
              </p:cNvPr>
              <p:cNvSpPr txBox="1">
                <a:spLocks noRot="1" noChangeAspect="1" noMove="1" noResize="1" noEditPoints="1" noAdjustHandles="1" noChangeArrowheads="1" noChangeShapeType="1" noTextEdit="1"/>
              </p:cNvSpPr>
              <p:nvPr/>
            </p:nvSpPr>
            <p:spPr>
              <a:xfrm>
                <a:off x="371474" y="2253822"/>
                <a:ext cx="11449053" cy="3727683"/>
              </a:xfrm>
              <a:prstGeom prst="rect">
                <a:avLst/>
              </a:prstGeom>
              <a:blipFill>
                <a:blip r:embed="rId3"/>
                <a:stretch>
                  <a:fillRect l="-639" t="-327" b="-164"/>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it-IT">
                    <a:noFill/>
                  </a:rPr>
                  <a:t> </a:t>
                </a:r>
              </a:p>
            </p:txBody>
          </p:sp>
        </mc:Fallback>
      </mc:AlternateContent>
      <p:sp>
        <p:nvSpPr>
          <p:cNvPr id="126" name="Connettore 1 12">
            <a:extLst>
              <a:ext uri="{FF2B5EF4-FFF2-40B4-BE49-F238E27FC236}">
                <a16:creationId xmlns:a16="http://schemas.microsoft.com/office/drawing/2014/main" id="{09AB3B3E-51B0-83A7-3FF9-2D726B8CCB0F}"/>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127" name="Connettore 1 17">
            <a:extLst>
              <a:ext uri="{FF2B5EF4-FFF2-40B4-BE49-F238E27FC236}">
                <a16:creationId xmlns:a16="http://schemas.microsoft.com/office/drawing/2014/main" id="{92A48AA6-6B1F-DC61-6CC1-0500A119B849}"/>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128" name="Connettore 1 24">
            <a:extLst>
              <a:ext uri="{FF2B5EF4-FFF2-40B4-BE49-F238E27FC236}">
                <a16:creationId xmlns:a16="http://schemas.microsoft.com/office/drawing/2014/main" id="{3EAA83F3-FDF6-74EE-2608-D3E0372B6686}"/>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29" name="logo-Delta.png" descr="logo-Delta.png">
            <a:extLst>
              <a:ext uri="{FF2B5EF4-FFF2-40B4-BE49-F238E27FC236}">
                <a16:creationId xmlns:a16="http://schemas.microsoft.com/office/drawing/2014/main" id="{4D51BD5E-275F-F68A-82E5-3F0F6015D3FA}"/>
              </a:ext>
            </a:extLst>
          </p:cNvPr>
          <p:cNvPicPr>
            <a:picLocks noChangeAspect="1"/>
          </p:cNvPicPr>
          <p:nvPr/>
        </p:nvPicPr>
        <p:blipFill>
          <a:blip r:embed="rId4"/>
          <a:stretch>
            <a:fillRect/>
          </a:stretch>
        </p:blipFill>
        <p:spPr>
          <a:xfrm>
            <a:off x="738173" y="346687"/>
            <a:ext cx="1735510" cy="605792"/>
          </a:xfrm>
          <a:prstGeom prst="rect">
            <a:avLst/>
          </a:prstGeom>
          <a:ln w="12700">
            <a:miter lim="400000"/>
          </a:ln>
        </p:spPr>
      </p:pic>
      <p:sp>
        <p:nvSpPr>
          <p:cNvPr id="8" name="CasellaDiTesto 15">
            <a:extLst>
              <a:ext uri="{FF2B5EF4-FFF2-40B4-BE49-F238E27FC236}">
                <a16:creationId xmlns:a16="http://schemas.microsoft.com/office/drawing/2014/main" id="{1C6B2F4F-A3D2-8611-BEDB-F0C44EA44700}"/>
              </a:ext>
            </a:extLst>
          </p:cNvPr>
          <p:cNvSpPr txBox="1"/>
          <p:nvPr/>
        </p:nvSpPr>
        <p:spPr>
          <a:xfrm>
            <a:off x="371473" y="1403153"/>
            <a:ext cx="6955602" cy="606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9543">
              <a:lnSpc>
                <a:spcPts val="4400"/>
              </a:lnSpc>
              <a:defRPr sz="3200" spc="-4">
                <a:solidFill>
                  <a:srgbClr val="004C6C"/>
                </a:solidFill>
                <a:latin typeface="CeraCY-Medium ☞"/>
                <a:ea typeface="CeraCY-Medium ☞"/>
                <a:cs typeface="CeraCY-Medium ☞"/>
                <a:sym typeface="CeraCY-Medium ☞"/>
              </a:defRPr>
            </a:lvl1pPr>
          </a:lstStyle>
          <a:p>
            <a:r>
              <a:rPr lang="it-IT" dirty="0">
                <a:latin typeface="Century Gothic" panose="020B0502020202020204" pitchFamily="34" charset="0"/>
              </a:rPr>
              <a:t>ESEMPIO PRATICO – CASO LIMITE</a:t>
            </a:r>
            <a:endParaRPr dirty="0">
              <a:latin typeface="Century Gothic" panose="020B0502020202020204" pitchFamily="34" charset="0"/>
            </a:endParaRPr>
          </a:p>
        </p:txBody>
      </p:sp>
      <p:sp>
        <p:nvSpPr>
          <p:cNvPr id="4" name="CasellaDiTesto 3">
            <a:extLst>
              <a:ext uri="{FF2B5EF4-FFF2-40B4-BE49-F238E27FC236}">
                <a16:creationId xmlns:a16="http://schemas.microsoft.com/office/drawing/2014/main" id="{27F4AA54-ECDD-C179-057B-7F448E93E030}"/>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5" name="CasellaDiTesto 4">
            <a:extLst>
              <a:ext uri="{FF2B5EF4-FFF2-40B4-BE49-F238E27FC236}">
                <a16:creationId xmlns:a16="http://schemas.microsoft.com/office/drawing/2014/main" id="{130A2C68-04FD-3669-31A1-ED3E397D182D}"/>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Tree>
    <p:extLst>
      <p:ext uri="{BB962C8B-B14F-4D97-AF65-F5344CB8AC3E}">
        <p14:creationId xmlns:p14="http://schemas.microsoft.com/office/powerpoint/2010/main" val="19981277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49A98-62B3-CD3F-0198-A20B94C747CF}"/>
            </a:ext>
          </a:extLst>
        </p:cNvPr>
        <p:cNvGrpSpPr/>
        <p:nvPr/>
      </p:nvGrpSpPr>
      <p:grpSpPr>
        <a:xfrm>
          <a:off x="0" y="0"/>
          <a:ext cx="0" cy="0"/>
          <a:chOff x="0" y="0"/>
          <a:chExt cx="0" cy="0"/>
        </a:xfrm>
      </p:grpSpPr>
      <p:pic>
        <p:nvPicPr>
          <p:cNvPr id="120" name="Immagine 13" descr="Immagine 13">
            <a:extLst>
              <a:ext uri="{FF2B5EF4-FFF2-40B4-BE49-F238E27FC236}">
                <a16:creationId xmlns:a16="http://schemas.microsoft.com/office/drawing/2014/main" id="{FA61DD0D-7806-A921-A37B-BE65C7A0F03D}"/>
              </a:ext>
            </a:extLst>
          </p:cNvPr>
          <p:cNvPicPr>
            <a:picLocks noChangeAspect="1"/>
          </p:cNvPicPr>
          <p:nvPr/>
        </p:nvPicPr>
        <p:blipFill>
          <a:blip r:embed="rId2"/>
          <a:stretch>
            <a:fillRect/>
          </a:stretch>
        </p:blipFill>
        <p:spPr>
          <a:xfrm>
            <a:off x="5660616" y="6523366"/>
            <a:ext cx="890795" cy="377914"/>
          </a:xfrm>
          <a:prstGeom prst="rect">
            <a:avLst/>
          </a:prstGeom>
          <a:ln w="12700">
            <a:miter lim="400000"/>
          </a:ln>
        </p:spPr>
      </p:pic>
      <p:sp>
        <p:nvSpPr>
          <p:cNvPr id="121" name="CasellaDiTesto 14">
            <a:extLst>
              <a:ext uri="{FF2B5EF4-FFF2-40B4-BE49-F238E27FC236}">
                <a16:creationId xmlns:a16="http://schemas.microsoft.com/office/drawing/2014/main" id="{5CE29562-58F5-4BF2-DA6B-81B4E98D4FAD}"/>
              </a:ext>
            </a:extLst>
          </p:cNvPr>
          <p:cNvSpPr txBox="1"/>
          <p:nvPr/>
        </p:nvSpPr>
        <p:spPr>
          <a:xfrm>
            <a:off x="5861355" y="6545953"/>
            <a:ext cx="469290"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10</a:t>
            </a:r>
            <a:endParaRPr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123" name="CasellaDiTesto 19">
                <a:extLst>
                  <a:ext uri="{FF2B5EF4-FFF2-40B4-BE49-F238E27FC236}">
                    <a16:creationId xmlns:a16="http://schemas.microsoft.com/office/drawing/2014/main" id="{70D2B0E8-7279-CC7C-9203-56C1A32DF2A8}"/>
                  </a:ext>
                </a:extLst>
              </p:cNvPr>
              <p:cNvSpPr txBox="1"/>
              <p:nvPr/>
            </p:nvSpPr>
            <p:spPr>
              <a:xfrm>
                <a:off x="371474" y="2253822"/>
                <a:ext cx="11449053" cy="372768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45718" tIns="45718" rIns="45718" bIns="45718">
                <a:spAutoFit/>
              </a:bodyPr>
              <a:lstStyle/>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dirty="0"/>
                  <a:t>Holding italiana</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b="1" dirty="0"/>
                  <a:t>3 società </a:t>
                </a:r>
                <a:r>
                  <a:rPr lang="it-IT" dirty="0"/>
                  <a:t>controllate in </a:t>
                </a:r>
                <a:r>
                  <a:rPr lang="it-IT" b="1" dirty="0"/>
                  <a:t>Francia </a:t>
                </a:r>
                <a:r>
                  <a:rPr lang="it-IT" dirty="0"/>
                  <a:t>(</a:t>
                </a:r>
                <a:r>
                  <a:rPr lang="it-IT" i="1" dirty="0" err="1"/>
                  <a:t>Jurisdictional</a:t>
                </a:r>
                <a:r>
                  <a:rPr lang="it-IT" i="1" dirty="0"/>
                  <a:t> </a:t>
                </a:r>
                <a:r>
                  <a:rPr lang="it-IT" i="1" dirty="0" err="1"/>
                  <a:t>Approach</a:t>
                </a:r>
                <a:r>
                  <a:rPr lang="it-IT" dirty="0"/>
                  <a:t>)</a:t>
                </a:r>
                <a:r>
                  <a:rPr lang="it-IT" b="1" dirty="0"/>
                  <a:t>;</a:t>
                </a:r>
                <a:endParaRPr lang="it-IT" dirty="0"/>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b="1" dirty="0"/>
                  <a:t>Globe </a:t>
                </a:r>
                <a:r>
                  <a:rPr lang="it-IT" b="1" dirty="0" err="1"/>
                  <a:t>Income</a:t>
                </a:r>
                <a:r>
                  <a:rPr lang="it-IT" b="1" dirty="0"/>
                  <a:t> Totale </a:t>
                </a:r>
                <a:r>
                  <a:rPr lang="it-IT" dirty="0">
                    <a:sym typeface="Wingdings" panose="05000000000000000000" pitchFamily="2" charset="2"/>
                  </a:rPr>
                  <a:t> </a:t>
                </a:r>
                <a:r>
                  <a:rPr lang="it-IT" b="1" dirty="0">
                    <a:sym typeface="Wingdings" panose="05000000000000000000" pitchFamily="2" charset="2"/>
                  </a:rPr>
                  <a:t>800 milioni di euro </a:t>
                </a:r>
                <a:r>
                  <a:rPr lang="it-IT" dirty="0">
                    <a:sym typeface="Wingdings" panose="05000000000000000000" pitchFamily="2" charset="2"/>
                  </a:rPr>
                  <a:t>(somma dei tre redditi delle CE);</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b="1" dirty="0" err="1">
                    <a:sym typeface="Wingdings" panose="05000000000000000000" pitchFamily="2" charset="2"/>
                  </a:rPr>
                  <a:t>Covered</a:t>
                </a:r>
                <a:r>
                  <a:rPr lang="it-IT" b="1" dirty="0">
                    <a:sym typeface="Wingdings" panose="05000000000000000000" pitchFamily="2" charset="2"/>
                  </a:rPr>
                  <a:t> Taxes </a:t>
                </a:r>
                <a:r>
                  <a:rPr lang="it-IT" dirty="0">
                    <a:sym typeface="Wingdings" panose="05000000000000000000" pitchFamily="2" charset="2"/>
                  </a:rPr>
                  <a:t> </a:t>
                </a:r>
                <a:r>
                  <a:rPr lang="it-IT" b="1" dirty="0">
                    <a:sym typeface="Wingdings" panose="05000000000000000000" pitchFamily="2" charset="2"/>
                  </a:rPr>
                  <a:t>130 milioni;</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b="1" dirty="0">
                    <a:sym typeface="Wingdings" panose="05000000000000000000" pitchFamily="2" charset="2"/>
                  </a:rPr>
                  <a:t>Tax Credit (QRTC) </a:t>
                </a:r>
                <a:r>
                  <a:rPr lang="it-IT" dirty="0">
                    <a:sym typeface="Wingdings" panose="05000000000000000000" pitchFamily="2" charset="2"/>
                  </a:rPr>
                  <a:t>su investimenti in energia sostenibile  20%  Investimento di 100 milioni di euro  </a:t>
                </a:r>
                <a:r>
                  <a:rPr lang="it-IT" b="1" dirty="0">
                    <a:sym typeface="Wingdings" panose="05000000000000000000" pitchFamily="2" charset="2"/>
                  </a:rPr>
                  <a:t>20 milioni di euro.</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endParaRPr lang="it-IT" b="1" dirty="0">
                  <a:sym typeface="Wingdings" panose="05000000000000000000" pitchFamily="2" charset="2"/>
                </a:endParaRPr>
              </a:p>
              <a:p>
                <a:pPr marL="285750" indent="-285750">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b="1" dirty="0">
                    <a:sym typeface="Wingdings" panose="05000000000000000000" pitchFamily="2" charset="2"/>
                  </a:rPr>
                  <a:t> </a:t>
                </a:r>
                <a14:m>
                  <m:oMath xmlns:m="http://schemas.openxmlformats.org/officeDocument/2006/math">
                    <m:f>
                      <m:fPr>
                        <m:ctrlPr>
                          <a:rPr lang="it-IT" sz="1400" b="1" i="1" smtClean="0">
                            <a:latin typeface="Cambria Math" panose="02040503050406030204" pitchFamily="18" charset="0"/>
                            <a:sym typeface="Wingdings" panose="05000000000000000000" pitchFamily="2" charset="2"/>
                          </a:rPr>
                        </m:ctrlPr>
                      </m:fPr>
                      <m:num>
                        <m:r>
                          <a:rPr lang="it-IT" sz="1400" b="1" i="1" smtClean="0">
                            <a:latin typeface="Cambria Math" panose="02040503050406030204" pitchFamily="18" charset="0"/>
                            <a:sym typeface="Wingdings" panose="05000000000000000000" pitchFamily="2" charset="2"/>
                          </a:rPr>
                          <m:t>𝑪𝒐𝒗𝒆𝒓𝒆𝒅</m:t>
                        </m:r>
                        <m:r>
                          <a:rPr lang="it-IT" sz="1400" b="1" i="1" smtClean="0">
                            <a:latin typeface="Cambria Math" panose="02040503050406030204" pitchFamily="18" charset="0"/>
                            <a:sym typeface="Wingdings" panose="05000000000000000000" pitchFamily="2" charset="2"/>
                          </a:rPr>
                          <m:t> </m:t>
                        </m:r>
                        <m:r>
                          <a:rPr lang="it-IT" sz="1400" b="1" i="1" smtClean="0">
                            <a:latin typeface="Cambria Math" panose="02040503050406030204" pitchFamily="18" charset="0"/>
                            <a:sym typeface="Wingdings" panose="05000000000000000000" pitchFamily="2" charset="2"/>
                          </a:rPr>
                          <m:t>𝑻𝒂𝒙𝒆𝒔</m:t>
                        </m:r>
                      </m:num>
                      <m:den>
                        <m:r>
                          <a:rPr lang="it-IT" sz="1400" b="1" i="1" smtClean="0">
                            <a:latin typeface="Cambria Math" panose="02040503050406030204" pitchFamily="18" charset="0"/>
                            <a:sym typeface="Wingdings" panose="05000000000000000000" pitchFamily="2" charset="2"/>
                          </a:rPr>
                          <m:t>𝑮𝒍𝒐𝒃𝒂𝒍</m:t>
                        </m:r>
                        <m:r>
                          <a:rPr lang="it-IT" sz="1400" b="1" i="1" smtClean="0">
                            <a:latin typeface="Cambria Math" panose="02040503050406030204" pitchFamily="18" charset="0"/>
                            <a:sym typeface="Wingdings" panose="05000000000000000000" pitchFamily="2" charset="2"/>
                          </a:rPr>
                          <m:t> </m:t>
                        </m:r>
                        <m:r>
                          <a:rPr lang="it-IT" sz="1400" b="1" i="1" smtClean="0">
                            <a:latin typeface="Cambria Math" panose="02040503050406030204" pitchFamily="18" charset="0"/>
                            <a:sym typeface="Wingdings" panose="05000000000000000000" pitchFamily="2" charset="2"/>
                          </a:rPr>
                          <m:t>𝑰𝒏𝒄𝒐𝒎𝒆</m:t>
                        </m:r>
                      </m:den>
                    </m:f>
                  </m:oMath>
                </a14:m>
                <a:r>
                  <a:rPr lang="it-IT" sz="1600" b="1" dirty="0"/>
                  <a:t>   </a:t>
                </a:r>
                <a:r>
                  <a:rPr lang="it-IT" sz="1600" b="1" dirty="0">
                    <a:sym typeface="Wingdings" panose="05000000000000000000" pitchFamily="2" charset="2"/>
                  </a:rPr>
                  <a:t>  </a:t>
                </a:r>
                <a14:m>
                  <m:oMath xmlns:m="http://schemas.openxmlformats.org/officeDocument/2006/math">
                    <m:f>
                      <m:fPr>
                        <m:ctrlPr>
                          <a:rPr lang="it-IT" sz="1400" b="1" i="1">
                            <a:latin typeface="Cambria Math" panose="02040503050406030204" pitchFamily="18" charset="0"/>
                            <a:sym typeface="Wingdings" panose="05000000000000000000" pitchFamily="2" charset="2"/>
                          </a:rPr>
                        </m:ctrlPr>
                      </m:fPr>
                      <m:num>
                        <m:r>
                          <a:rPr lang="it-IT" sz="1400" b="1" i="1" smtClean="0">
                            <a:latin typeface="Cambria Math" panose="02040503050406030204" pitchFamily="18" charset="0"/>
                            <a:sym typeface="Wingdings" panose="05000000000000000000" pitchFamily="2" charset="2"/>
                          </a:rPr>
                          <m:t>𝟏𝟑𝟎</m:t>
                        </m:r>
                        <m:r>
                          <a:rPr lang="it-IT" sz="1400" b="1" i="1" smtClean="0">
                            <a:latin typeface="Cambria Math" panose="02040503050406030204" pitchFamily="18" charset="0"/>
                            <a:sym typeface="Wingdings" panose="05000000000000000000" pitchFamily="2" charset="2"/>
                          </a:rPr>
                          <m:t> </m:t>
                        </m:r>
                        <m:r>
                          <a:rPr lang="it-IT" sz="1400" b="1" i="1" smtClean="0">
                            <a:latin typeface="Cambria Math" panose="02040503050406030204" pitchFamily="18" charset="0"/>
                            <a:sym typeface="Wingdings" panose="05000000000000000000" pitchFamily="2" charset="2"/>
                          </a:rPr>
                          <m:t>𝒎𝒊𝒍𝒊𝒐𝒏𝒊</m:t>
                        </m:r>
                      </m:num>
                      <m:den>
                        <m:r>
                          <a:rPr lang="it-IT" sz="1400" b="1" i="1" smtClean="0">
                            <a:latin typeface="Cambria Math" panose="02040503050406030204" pitchFamily="18" charset="0"/>
                            <a:sym typeface="Wingdings" panose="05000000000000000000" pitchFamily="2" charset="2"/>
                          </a:rPr>
                          <m:t>𝟖𝟎𝟎</m:t>
                        </m:r>
                        <m:r>
                          <a:rPr lang="it-IT" sz="1400" b="1" i="1" smtClean="0">
                            <a:latin typeface="Cambria Math" panose="02040503050406030204" pitchFamily="18" charset="0"/>
                            <a:sym typeface="Wingdings" panose="05000000000000000000" pitchFamily="2" charset="2"/>
                          </a:rPr>
                          <m:t> </m:t>
                        </m:r>
                        <m:r>
                          <a:rPr lang="it-IT" sz="1400" b="1" i="1" smtClean="0">
                            <a:latin typeface="Cambria Math" panose="02040503050406030204" pitchFamily="18" charset="0"/>
                            <a:sym typeface="Wingdings" panose="05000000000000000000" pitchFamily="2" charset="2"/>
                          </a:rPr>
                          <m:t>𝒎𝒊𝒍𝒊𝒐𝒏𝒊</m:t>
                        </m:r>
                      </m:den>
                    </m:f>
                  </m:oMath>
                </a14:m>
                <a:r>
                  <a:rPr lang="it-IT" sz="1600" b="1" dirty="0"/>
                  <a:t>  </a:t>
                </a:r>
                <a:r>
                  <a:rPr lang="it-IT" sz="1600" b="1" dirty="0">
                    <a:sym typeface="Wingdings" panose="05000000000000000000" pitchFamily="2" charset="2"/>
                  </a:rPr>
                  <a:t> 16,25%    </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endParaRPr lang="it-IT" sz="1600" b="1" dirty="0">
                  <a:sym typeface="Wingdings" panose="05000000000000000000" pitchFamily="2" charset="2"/>
                </a:endParaRP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sz="1600" b="1" dirty="0">
                    <a:solidFill>
                      <a:schemeClr val="accent6"/>
                    </a:solidFill>
                    <a:sym typeface="Wingdings" panose="05000000000000000000" pitchFamily="2" charset="2"/>
                  </a:rPr>
                  <a:t>Con QTCR  </a:t>
                </a:r>
                <a14:m>
                  <m:oMath xmlns:m="http://schemas.openxmlformats.org/officeDocument/2006/math">
                    <m:f>
                      <m:fPr>
                        <m:ctrlPr>
                          <a:rPr lang="it-IT" sz="1600" b="1" i="1">
                            <a:solidFill>
                              <a:schemeClr val="accent6"/>
                            </a:solidFill>
                            <a:latin typeface="Cambria Math" panose="02040503050406030204" pitchFamily="18" charset="0"/>
                            <a:sym typeface="Wingdings" panose="05000000000000000000" pitchFamily="2" charset="2"/>
                          </a:rPr>
                        </m:ctrlPr>
                      </m:fPr>
                      <m:num>
                        <m:r>
                          <a:rPr lang="it-IT" sz="1600" b="1" i="1">
                            <a:solidFill>
                              <a:schemeClr val="accent6"/>
                            </a:solidFill>
                            <a:latin typeface="Cambria Math" panose="02040503050406030204" pitchFamily="18" charset="0"/>
                            <a:sym typeface="Wingdings" panose="05000000000000000000" pitchFamily="2" charset="2"/>
                          </a:rPr>
                          <m:t>𝟏</m:t>
                        </m:r>
                        <m:r>
                          <a:rPr lang="it-IT" sz="1600" b="1" i="1" smtClean="0">
                            <a:solidFill>
                              <a:schemeClr val="accent6"/>
                            </a:solidFill>
                            <a:latin typeface="Cambria Math" panose="02040503050406030204" pitchFamily="18" charset="0"/>
                            <a:sym typeface="Wingdings" panose="05000000000000000000" pitchFamily="2" charset="2"/>
                          </a:rPr>
                          <m:t>𝟑</m:t>
                        </m:r>
                        <m:r>
                          <a:rPr lang="it-IT" sz="1600" b="1" i="1">
                            <a:solidFill>
                              <a:schemeClr val="accent6"/>
                            </a:solidFill>
                            <a:latin typeface="Cambria Math" panose="02040503050406030204" pitchFamily="18" charset="0"/>
                            <a:sym typeface="Wingdings" panose="05000000000000000000" pitchFamily="2" charset="2"/>
                          </a:rPr>
                          <m:t>𝟎</m:t>
                        </m:r>
                        <m:r>
                          <a:rPr lang="it-IT" sz="1600" b="1" i="1">
                            <a:solidFill>
                              <a:schemeClr val="accent6"/>
                            </a:solidFill>
                            <a:latin typeface="Cambria Math" panose="02040503050406030204" pitchFamily="18" charset="0"/>
                            <a:sym typeface="Wingdings" panose="05000000000000000000" pitchFamily="2" charset="2"/>
                          </a:rPr>
                          <m:t> </m:t>
                        </m:r>
                        <m:r>
                          <a:rPr lang="it-IT" sz="1600" b="1" i="1">
                            <a:solidFill>
                              <a:schemeClr val="accent6"/>
                            </a:solidFill>
                            <a:latin typeface="Cambria Math" panose="02040503050406030204" pitchFamily="18" charset="0"/>
                            <a:sym typeface="Wingdings" panose="05000000000000000000" pitchFamily="2" charset="2"/>
                          </a:rPr>
                          <m:t>𝒎𝒊𝒍𝒊𝒐𝒏𝒊</m:t>
                        </m:r>
                      </m:num>
                      <m:den>
                        <m:r>
                          <a:rPr lang="it-IT" sz="1600" b="1" i="1">
                            <a:solidFill>
                              <a:schemeClr val="accent6"/>
                            </a:solidFill>
                            <a:latin typeface="Cambria Math" panose="02040503050406030204" pitchFamily="18" charset="0"/>
                            <a:sym typeface="Wingdings" panose="05000000000000000000" pitchFamily="2" charset="2"/>
                          </a:rPr>
                          <m:t>𝟖</m:t>
                        </m:r>
                        <m:r>
                          <a:rPr lang="it-IT" sz="1600" b="1" i="1" smtClean="0">
                            <a:solidFill>
                              <a:schemeClr val="accent6"/>
                            </a:solidFill>
                            <a:latin typeface="Cambria Math" panose="02040503050406030204" pitchFamily="18" charset="0"/>
                            <a:sym typeface="Wingdings" panose="05000000000000000000" pitchFamily="2" charset="2"/>
                          </a:rPr>
                          <m:t>𝟐</m:t>
                        </m:r>
                        <m:r>
                          <a:rPr lang="it-IT" sz="1600" b="1" i="1">
                            <a:solidFill>
                              <a:schemeClr val="accent6"/>
                            </a:solidFill>
                            <a:latin typeface="Cambria Math" panose="02040503050406030204" pitchFamily="18" charset="0"/>
                            <a:sym typeface="Wingdings" panose="05000000000000000000" pitchFamily="2" charset="2"/>
                          </a:rPr>
                          <m:t>𝟎</m:t>
                        </m:r>
                        <m:r>
                          <a:rPr lang="it-IT" sz="1600" b="1" i="1">
                            <a:solidFill>
                              <a:schemeClr val="accent6"/>
                            </a:solidFill>
                            <a:latin typeface="Cambria Math" panose="02040503050406030204" pitchFamily="18" charset="0"/>
                            <a:sym typeface="Wingdings" panose="05000000000000000000" pitchFamily="2" charset="2"/>
                          </a:rPr>
                          <m:t> </m:t>
                        </m:r>
                        <m:r>
                          <a:rPr lang="it-IT" sz="1600" b="1" i="1">
                            <a:solidFill>
                              <a:schemeClr val="accent6"/>
                            </a:solidFill>
                            <a:latin typeface="Cambria Math" panose="02040503050406030204" pitchFamily="18" charset="0"/>
                            <a:sym typeface="Wingdings" panose="05000000000000000000" pitchFamily="2" charset="2"/>
                          </a:rPr>
                          <m:t>𝒎𝒊𝒍𝒊𝒐𝒏𝒊</m:t>
                        </m:r>
                      </m:den>
                    </m:f>
                  </m:oMath>
                </a14:m>
                <a:r>
                  <a:rPr lang="it-IT" sz="1600" b="1" dirty="0">
                    <a:solidFill>
                      <a:schemeClr val="accent6"/>
                    </a:solidFill>
                  </a:rPr>
                  <a:t> </a:t>
                </a:r>
                <a:r>
                  <a:rPr lang="it-IT" sz="1600" b="1" dirty="0">
                    <a:solidFill>
                      <a:schemeClr val="accent6"/>
                    </a:solidFill>
                    <a:sym typeface="Wingdings" panose="05000000000000000000" pitchFamily="2" charset="2"/>
                  </a:rPr>
                  <a:t> 15,85% </a:t>
                </a:r>
                <a:r>
                  <a:rPr lang="it-IT" sz="1600" b="1" dirty="0">
                    <a:solidFill>
                      <a:srgbClr val="004C6C"/>
                    </a:solidFill>
                    <a:sym typeface="Wingdings" panose="05000000000000000000" pitchFamily="2" charset="2"/>
                  </a:rPr>
                  <a:t>(NO TOP-UP TAX)  </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endParaRPr lang="it-IT" sz="1600" b="1" dirty="0">
                  <a:solidFill>
                    <a:srgbClr val="004C6C"/>
                  </a:solidFill>
                  <a:sym typeface="Wingdings" panose="05000000000000000000" pitchFamily="2" charset="2"/>
                </a:endParaRP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sz="1600" b="1" dirty="0">
                    <a:solidFill>
                      <a:srgbClr val="FF0000"/>
                    </a:solidFill>
                    <a:sym typeface="Wingdings" panose="05000000000000000000" pitchFamily="2" charset="2"/>
                  </a:rPr>
                  <a:t>In caso, invece, di NQTCR   </a:t>
                </a:r>
                <a14:m>
                  <m:oMath xmlns:m="http://schemas.openxmlformats.org/officeDocument/2006/math">
                    <m:f>
                      <m:fPr>
                        <m:ctrlPr>
                          <a:rPr lang="it-IT" sz="1400" b="1" i="1">
                            <a:solidFill>
                              <a:srgbClr val="FF0000"/>
                            </a:solidFill>
                            <a:latin typeface="Cambria Math" panose="02040503050406030204" pitchFamily="18" charset="0"/>
                            <a:sym typeface="Wingdings" panose="05000000000000000000" pitchFamily="2" charset="2"/>
                          </a:rPr>
                        </m:ctrlPr>
                      </m:fPr>
                      <m:num>
                        <m:r>
                          <a:rPr lang="it-IT" sz="1400" b="1" i="1" smtClean="0">
                            <a:solidFill>
                              <a:srgbClr val="FF0000"/>
                            </a:solidFill>
                            <a:latin typeface="Cambria Math" panose="02040503050406030204" pitchFamily="18" charset="0"/>
                            <a:sym typeface="Wingdings" panose="05000000000000000000" pitchFamily="2" charset="2"/>
                          </a:rPr>
                          <m:t>𝟏𝟏𝟎</m:t>
                        </m:r>
                        <m:r>
                          <a:rPr lang="it-IT" sz="1400" b="1" i="1">
                            <a:solidFill>
                              <a:srgbClr val="FF0000"/>
                            </a:solidFill>
                            <a:latin typeface="Cambria Math" panose="02040503050406030204" pitchFamily="18" charset="0"/>
                            <a:sym typeface="Wingdings" panose="05000000000000000000" pitchFamily="2" charset="2"/>
                          </a:rPr>
                          <m:t> </m:t>
                        </m:r>
                        <m:r>
                          <a:rPr lang="it-IT" sz="1400" b="1" i="1">
                            <a:solidFill>
                              <a:srgbClr val="FF0000"/>
                            </a:solidFill>
                            <a:latin typeface="Cambria Math" panose="02040503050406030204" pitchFamily="18" charset="0"/>
                            <a:sym typeface="Wingdings" panose="05000000000000000000" pitchFamily="2" charset="2"/>
                          </a:rPr>
                          <m:t>𝒎𝒊𝒍𝒊𝒐𝒏𝒊</m:t>
                        </m:r>
                      </m:num>
                      <m:den>
                        <m:r>
                          <a:rPr lang="it-IT" sz="1400" b="1" i="1">
                            <a:solidFill>
                              <a:srgbClr val="FF0000"/>
                            </a:solidFill>
                            <a:latin typeface="Cambria Math" panose="02040503050406030204" pitchFamily="18" charset="0"/>
                            <a:sym typeface="Wingdings" panose="05000000000000000000" pitchFamily="2" charset="2"/>
                          </a:rPr>
                          <m:t>𝟖</m:t>
                        </m:r>
                        <m:r>
                          <a:rPr lang="it-IT" sz="1400" b="1" i="1" smtClean="0">
                            <a:solidFill>
                              <a:srgbClr val="FF0000"/>
                            </a:solidFill>
                            <a:latin typeface="Cambria Math" panose="02040503050406030204" pitchFamily="18" charset="0"/>
                            <a:sym typeface="Wingdings" panose="05000000000000000000" pitchFamily="2" charset="2"/>
                          </a:rPr>
                          <m:t>𝟎</m:t>
                        </m:r>
                        <m:r>
                          <a:rPr lang="it-IT" sz="1400" b="1" i="1">
                            <a:solidFill>
                              <a:srgbClr val="FF0000"/>
                            </a:solidFill>
                            <a:latin typeface="Cambria Math" panose="02040503050406030204" pitchFamily="18" charset="0"/>
                            <a:sym typeface="Wingdings" panose="05000000000000000000" pitchFamily="2" charset="2"/>
                          </a:rPr>
                          <m:t>𝟎</m:t>
                        </m:r>
                        <m:r>
                          <a:rPr lang="it-IT" sz="1400" b="1" i="1">
                            <a:solidFill>
                              <a:srgbClr val="FF0000"/>
                            </a:solidFill>
                            <a:latin typeface="Cambria Math" panose="02040503050406030204" pitchFamily="18" charset="0"/>
                            <a:sym typeface="Wingdings" panose="05000000000000000000" pitchFamily="2" charset="2"/>
                          </a:rPr>
                          <m:t> </m:t>
                        </m:r>
                        <m:r>
                          <a:rPr lang="it-IT" sz="1400" b="1" i="1">
                            <a:solidFill>
                              <a:srgbClr val="FF0000"/>
                            </a:solidFill>
                            <a:latin typeface="Cambria Math" panose="02040503050406030204" pitchFamily="18" charset="0"/>
                            <a:sym typeface="Wingdings" panose="05000000000000000000" pitchFamily="2" charset="2"/>
                          </a:rPr>
                          <m:t>𝒎𝒊𝒍𝒊𝒐𝒏𝒊</m:t>
                        </m:r>
                      </m:den>
                    </m:f>
                  </m:oMath>
                </a14:m>
                <a:r>
                  <a:rPr lang="it-IT" sz="1600" b="1" dirty="0">
                    <a:solidFill>
                      <a:srgbClr val="FF0000"/>
                    </a:solidFill>
                  </a:rPr>
                  <a:t> </a:t>
                </a:r>
                <a:r>
                  <a:rPr lang="it-IT" sz="1600" b="1" dirty="0">
                    <a:solidFill>
                      <a:srgbClr val="FF0000"/>
                    </a:solidFill>
                    <a:sym typeface="Wingdings" panose="05000000000000000000" pitchFamily="2" charset="2"/>
                  </a:rPr>
                  <a:t> 13,75%  </a:t>
                </a:r>
                <a:r>
                  <a:rPr lang="it-IT" sz="1600" b="1" dirty="0">
                    <a:solidFill>
                      <a:srgbClr val="004C6C"/>
                    </a:solidFill>
                    <a:latin typeface="Century Gothic"/>
                    <a:ea typeface="Century Gothic"/>
                    <a:cs typeface="Century Gothic"/>
                    <a:sym typeface="Wingdings" panose="05000000000000000000" pitchFamily="2" charset="2"/>
                  </a:rPr>
                  <a:t>(SI TOP-UP TAX DI 1,25%)</a:t>
                </a:r>
                <a:endParaRPr sz="1600" b="1" dirty="0">
                  <a:solidFill>
                    <a:srgbClr val="004C6C"/>
                  </a:solidFill>
                  <a:latin typeface="Century Gothic"/>
                  <a:ea typeface="Century Gothic"/>
                  <a:cs typeface="Century Gothic"/>
                </a:endParaRPr>
              </a:p>
            </p:txBody>
          </p:sp>
        </mc:Choice>
        <mc:Fallback xmlns="">
          <p:sp>
            <p:nvSpPr>
              <p:cNvPr id="123" name="CasellaDiTesto 19">
                <a:extLst>
                  <a:ext uri="{FF2B5EF4-FFF2-40B4-BE49-F238E27FC236}">
                    <a16:creationId xmlns:a16="http://schemas.microsoft.com/office/drawing/2014/main" id="{1296F13C-CDE4-27F9-0DF2-8F51C2607627}"/>
                  </a:ext>
                </a:extLst>
              </p:cNvPr>
              <p:cNvSpPr txBox="1">
                <a:spLocks noRot="1" noChangeAspect="1" noMove="1" noResize="1" noEditPoints="1" noAdjustHandles="1" noChangeArrowheads="1" noChangeShapeType="1" noTextEdit="1"/>
              </p:cNvSpPr>
              <p:nvPr/>
            </p:nvSpPr>
            <p:spPr>
              <a:xfrm>
                <a:off x="371474" y="2253822"/>
                <a:ext cx="11449053" cy="3727683"/>
              </a:xfrm>
              <a:prstGeom prst="rect">
                <a:avLst/>
              </a:prstGeom>
              <a:blipFill>
                <a:blip r:embed="rId3"/>
                <a:stretch>
                  <a:fillRect l="-639" t="-327" b="-164"/>
                </a:stretch>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it-IT">
                    <a:noFill/>
                  </a:rPr>
                  <a:t> </a:t>
                </a:r>
              </a:p>
            </p:txBody>
          </p:sp>
        </mc:Fallback>
      </mc:AlternateContent>
      <p:sp>
        <p:nvSpPr>
          <p:cNvPr id="126" name="Connettore 1 12">
            <a:extLst>
              <a:ext uri="{FF2B5EF4-FFF2-40B4-BE49-F238E27FC236}">
                <a16:creationId xmlns:a16="http://schemas.microsoft.com/office/drawing/2014/main" id="{F90896B8-BD37-5236-4F93-10157F085B09}"/>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127" name="Connettore 1 17">
            <a:extLst>
              <a:ext uri="{FF2B5EF4-FFF2-40B4-BE49-F238E27FC236}">
                <a16:creationId xmlns:a16="http://schemas.microsoft.com/office/drawing/2014/main" id="{EAFD8A76-46CD-B73A-B89F-5D83B75DB053}"/>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128" name="Connettore 1 24">
            <a:extLst>
              <a:ext uri="{FF2B5EF4-FFF2-40B4-BE49-F238E27FC236}">
                <a16:creationId xmlns:a16="http://schemas.microsoft.com/office/drawing/2014/main" id="{EFBD06BD-E91D-8DAA-73E0-8B1BA5121AAC}"/>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29" name="logo-Delta.png" descr="logo-Delta.png">
            <a:extLst>
              <a:ext uri="{FF2B5EF4-FFF2-40B4-BE49-F238E27FC236}">
                <a16:creationId xmlns:a16="http://schemas.microsoft.com/office/drawing/2014/main" id="{F7B3AC3A-3098-E270-EC87-921CB2AE8FA2}"/>
              </a:ext>
            </a:extLst>
          </p:cNvPr>
          <p:cNvPicPr>
            <a:picLocks noChangeAspect="1"/>
          </p:cNvPicPr>
          <p:nvPr/>
        </p:nvPicPr>
        <p:blipFill>
          <a:blip r:embed="rId4"/>
          <a:stretch>
            <a:fillRect/>
          </a:stretch>
        </p:blipFill>
        <p:spPr>
          <a:xfrm>
            <a:off x="738173" y="346687"/>
            <a:ext cx="1735510" cy="605792"/>
          </a:xfrm>
          <a:prstGeom prst="rect">
            <a:avLst/>
          </a:prstGeom>
          <a:ln w="12700">
            <a:miter lim="400000"/>
          </a:ln>
        </p:spPr>
      </p:pic>
      <p:sp>
        <p:nvSpPr>
          <p:cNvPr id="8" name="CasellaDiTesto 15">
            <a:extLst>
              <a:ext uri="{FF2B5EF4-FFF2-40B4-BE49-F238E27FC236}">
                <a16:creationId xmlns:a16="http://schemas.microsoft.com/office/drawing/2014/main" id="{CAD3BA1E-BD57-7540-10CF-8E21C1ECF084}"/>
              </a:ext>
            </a:extLst>
          </p:cNvPr>
          <p:cNvSpPr txBox="1"/>
          <p:nvPr/>
        </p:nvSpPr>
        <p:spPr>
          <a:xfrm>
            <a:off x="371473" y="1403153"/>
            <a:ext cx="5872309" cy="623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9543">
              <a:lnSpc>
                <a:spcPts val="4400"/>
              </a:lnSpc>
              <a:defRPr sz="3200" spc="-4">
                <a:solidFill>
                  <a:srgbClr val="004C6C"/>
                </a:solidFill>
                <a:latin typeface="CeraCY-Medium ☞"/>
                <a:ea typeface="CeraCY-Medium ☞"/>
                <a:cs typeface="CeraCY-Medium ☞"/>
                <a:sym typeface="CeraCY-Medium ☞"/>
              </a:defRPr>
            </a:lvl1pPr>
          </a:lstStyle>
          <a:p>
            <a:r>
              <a:rPr lang="it-IT" dirty="0">
                <a:latin typeface="Century Gothic" panose="020B0502020202020204" pitchFamily="34" charset="0"/>
              </a:rPr>
              <a:t>ESEMPIO PRATICO - FRANCIA</a:t>
            </a:r>
            <a:endParaRPr dirty="0">
              <a:latin typeface="Century Gothic" panose="020B0502020202020204" pitchFamily="34" charset="0"/>
            </a:endParaRPr>
          </a:p>
        </p:txBody>
      </p:sp>
      <p:sp>
        <p:nvSpPr>
          <p:cNvPr id="4" name="CasellaDiTesto 3">
            <a:extLst>
              <a:ext uri="{FF2B5EF4-FFF2-40B4-BE49-F238E27FC236}">
                <a16:creationId xmlns:a16="http://schemas.microsoft.com/office/drawing/2014/main" id="{51205DA8-9AE2-4D75-E929-C21B5B13BD12}"/>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5" name="CasellaDiTesto 4">
            <a:extLst>
              <a:ext uri="{FF2B5EF4-FFF2-40B4-BE49-F238E27FC236}">
                <a16:creationId xmlns:a16="http://schemas.microsoft.com/office/drawing/2014/main" id="{86704EBC-4096-8CB6-B04E-279C43554F3C}"/>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Tree>
    <p:extLst>
      <p:ext uri="{BB962C8B-B14F-4D97-AF65-F5344CB8AC3E}">
        <p14:creationId xmlns:p14="http://schemas.microsoft.com/office/powerpoint/2010/main" val="225011913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3E1A-07CA-B7CC-1004-DADD3360CEFE}"/>
            </a:ext>
          </a:extLst>
        </p:cNvPr>
        <p:cNvGrpSpPr/>
        <p:nvPr/>
      </p:nvGrpSpPr>
      <p:grpSpPr>
        <a:xfrm>
          <a:off x="0" y="0"/>
          <a:ext cx="0" cy="0"/>
          <a:chOff x="0" y="0"/>
          <a:chExt cx="0" cy="0"/>
        </a:xfrm>
      </p:grpSpPr>
      <p:pic>
        <p:nvPicPr>
          <p:cNvPr id="120" name="Immagine 13" descr="Immagine 13">
            <a:extLst>
              <a:ext uri="{FF2B5EF4-FFF2-40B4-BE49-F238E27FC236}">
                <a16:creationId xmlns:a16="http://schemas.microsoft.com/office/drawing/2014/main" id="{F81309F1-19FD-1C64-597F-B672E22C2C8D}"/>
              </a:ext>
            </a:extLst>
          </p:cNvPr>
          <p:cNvPicPr>
            <a:picLocks noChangeAspect="1"/>
          </p:cNvPicPr>
          <p:nvPr/>
        </p:nvPicPr>
        <p:blipFill>
          <a:blip r:embed="rId3"/>
          <a:stretch>
            <a:fillRect/>
          </a:stretch>
        </p:blipFill>
        <p:spPr>
          <a:xfrm>
            <a:off x="5660616" y="6523366"/>
            <a:ext cx="890795" cy="377914"/>
          </a:xfrm>
          <a:prstGeom prst="rect">
            <a:avLst/>
          </a:prstGeom>
          <a:ln w="12700">
            <a:miter lim="400000"/>
          </a:ln>
        </p:spPr>
      </p:pic>
      <p:sp>
        <p:nvSpPr>
          <p:cNvPr id="121" name="CasellaDiTesto 14">
            <a:extLst>
              <a:ext uri="{FF2B5EF4-FFF2-40B4-BE49-F238E27FC236}">
                <a16:creationId xmlns:a16="http://schemas.microsoft.com/office/drawing/2014/main" id="{5C9BF21E-7423-D1A3-37B2-289F9154C372}"/>
              </a:ext>
            </a:extLst>
          </p:cNvPr>
          <p:cNvSpPr txBox="1"/>
          <p:nvPr/>
        </p:nvSpPr>
        <p:spPr>
          <a:xfrm>
            <a:off x="5861355" y="6545953"/>
            <a:ext cx="469290"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11</a:t>
            </a:r>
            <a:endParaRPr dirty="0">
              <a:latin typeface="Century Gothic" panose="020B0502020202020204" pitchFamily="34" charset="0"/>
            </a:endParaRPr>
          </a:p>
        </p:txBody>
      </p:sp>
      <p:sp>
        <p:nvSpPr>
          <p:cNvPr id="7" name="CasellaDiTesto 19">
            <a:extLst>
              <a:ext uri="{FF2B5EF4-FFF2-40B4-BE49-F238E27FC236}">
                <a16:creationId xmlns:a16="http://schemas.microsoft.com/office/drawing/2014/main" id="{16F48379-9437-D33E-63E2-3C8CD1E24BE5}"/>
              </a:ext>
            </a:extLst>
          </p:cNvPr>
          <p:cNvSpPr txBox="1"/>
          <p:nvPr/>
        </p:nvSpPr>
        <p:spPr>
          <a:xfrm>
            <a:off x="371474" y="2345202"/>
            <a:ext cx="11449053" cy="2298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Risulta di </a:t>
            </a:r>
            <a:r>
              <a:rPr lang="it-IT" b="1" dirty="0"/>
              <a:t>fondamentale importanza anche per gli amministratori delle piccole e medie imprese italiane di procedere alla determinazione dell’</a:t>
            </a:r>
            <a:r>
              <a:rPr lang="it-IT" b="1" dirty="0" err="1"/>
              <a:t>Effective</a:t>
            </a:r>
            <a:r>
              <a:rPr lang="it-IT" b="1" dirty="0"/>
              <a:t> Tax Rate, </a:t>
            </a:r>
            <a:r>
              <a:rPr lang="it-IT" dirty="0"/>
              <a:t>anche se non tenute al calcolo dello stesso.</a:t>
            </a:r>
          </a:p>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Si ritiene, infatti, essenziale, per gli organi amministrativi conoscere la disciplina della Global Minimum Tax e saper procedere in autonomia alla determinazione dell’ETR sia al fine di dare prova agli stakeholder e agli shareholder della società di essere </a:t>
            </a:r>
            <a:r>
              <a:rPr lang="it-IT" b="1" dirty="0"/>
              <a:t>aggiornati ed in linea con la normativa internazionale in virtù di una possibile espansione dell’attività societaria </a:t>
            </a:r>
            <a:r>
              <a:rPr lang="it-IT" dirty="0"/>
              <a:t>anche al di fuori dei mercati italiani e sia per dar loro la garanzia di conoscere tutti i crediti d’imposta e saperne distinguere la natura di crediti qualificati e non qualificati. Infatti, la conoscenza dei crediti d’imposta qualificati e non qualificati permetterebbe agli amministratori di poter effettuare una statistica di confronto al fine di poter valutare la virtuosità di un paese e della stessa azienda  che ne sfrutta i vantaggi.</a:t>
            </a:r>
          </a:p>
        </p:txBody>
      </p:sp>
      <p:sp>
        <p:nvSpPr>
          <p:cNvPr id="5" name="CasellaDiTesto 15">
            <a:extLst>
              <a:ext uri="{FF2B5EF4-FFF2-40B4-BE49-F238E27FC236}">
                <a16:creationId xmlns:a16="http://schemas.microsoft.com/office/drawing/2014/main" id="{C8925337-C5FD-744C-7F1B-EE6E0769061F}"/>
              </a:ext>
            </a:extLst>
          </p:cNvPr>
          <p:cNvSpPr txBox="1"/>
          <p:nvPr/>
        </p:nvSpPr>
        <p:spPr>
          <a:xfrm>
            <a:off x="371473" y="1403153"/>
            <a:ext cx="9746304" cy="620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9543">
              <a:lnSpc>
                <a:spcPts val="4400"/>
              </a:lnSpc>
              <a:defRPr sz="3200" spc="-4">
                <a:solidFill>
                  <a:srgbClr val="004C6C"/>
                </a:solidFill>
                <a:latin typeface="CeraCY-Medium ☞"/>
                <a:ea typeface="CeraCY-Medium ☞"/>
                <a:cs typeface="CeraCY-Medium ☞"/>
                <a:sym typeface="CeraCY-Medium ☞"/>
              </a:defRPr>
            </a:lvl1pPr>
          </a:lstStyle>
          <a:p>
            <a:r>
              <a:rPr lang="it-IT" dirty="0">
                <a:latin typeface="Century Gothic" panose="020B0502020202020204" pitchFamily="34" charset="0"/>
              </a:rPr>
              <a:t>FOCUS SU PMI (1)</a:t>
            </a:r>
            <a:endParaRPr dirty="0">
              <a:latin typeface="Century Gothic" panose="020B0502020202020204" pitchFamily="34" charset="0"/>
            </a:endParaRPr>
          </a:p>
        </p:txBody>
      </p:sp>
      <p:sp>
        <p:nvSpPr>
          <p:cNvPr id="6" name="CasellaDiTesto 5">
            <a:extLst>
              <a:ext uri="{FF2B5EF4-FFF2-40B4-BE49-F238E27FC236}">
                <a16:creationId xmlns:a16="http://schemas.microsoft.com/office/drawing/2014/main" id="{4B6D4FF0-2EA6-A842-F4D3-A060AA7B702B}"/>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8" name="CasellaDiTesto 7">
            <a:extLst>
              <a:ext uri="{FF2B5EF4-FFF2-40B4-BE49-F238E27FC236}">
                <a16:creationId xmlns:a16="http://schemas.microsoft.com/office/drawing/2014/main" id="{7AC66566-6FA9-535F-A375-C198C0412A00}"/>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
        <p:nvSpPr>
          <p:cNvPr id="2" name="Connettore 1 12">
            <a:extLst>
              <a:ext uri="{FF2B5EF4-FFF2-40B4-BE49-F238E27FC236}">
                <a16:creationId xmlns:a16="http://schemas.microsoft.com/office/drawing/2014/main" id="{6FA4F113-4CED-3AF2-83E2-B34AAFFAB2C9}"/>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3" name="Connettore 1 17">
            <a:extLst>
              <a:ext uri="{FF2B5EF4-FFF2-40B4-BE49-F238E27FC236}">
                <a16:creationId xmlns:a16="http://schemas.microsoft.com/office/drawing/2014/main" id="{54F640DB-9C84-8693-7FC4-3CACD556CAA9}"/>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9" name="Connettore 1 24">
            <a:extLst>
              <a:ext uri="{FF2B5EF4-FFF2-40B4-BE49-F238E27FC236}">
                <a16:creationId xmlns:a16="http://schemas.microsoft.com/office/drawing/2014/main" id="{ECEB2883-702E-6243-2156-54D9623A041A}"/>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0" name="logo-Delta.png" descr="logo-Delta.png">
            <a:extLst>
              <a:ext uri="{FF2B5EF4-FFF2-40B4-BE49-F238E27FC236}">
                <a16:creationId xmlns:a16="http://schemas.microsoft.com/office/drawing/2014/main" id="{12DAD674-1D68-573E-8355-D32F6A425BA6}"/>
              </a:ext>
            </a:extLst>
          </p:cNvPr>
          <p:cNvPicPr>
            <a:picLocks noChangeAspect="1"/>
          </p:cNvPicPr>
          <p:nvPr/>
        </p:nvPicPr>
        <p:blipFill>
          <a:blip r:embed="rId4"/>
          <a:stretch>
            <a:fillRect/>
          </a:stretch>
        </p:blipFill>
        <p:spPr>
          <a:xfrm>
            <a:off x="738173" y="346687"/>
            <a:ext cx="1735510" cy="605792"/>
          </a:xfrm>
          <a:prstGeom prst="rect">
            <a:avLst/>
          </a:prstGeom>
          <a:ln w="12700">
            <a:miter lim="400000"/>
          </a:ln>
        </p:spPr>
      </p:pic>
    </p:spTree>
    <p:extLst>
      <p:ext uri="{BB962C8B-B14F-4D97-AF65-F5344CB8AC3E}">
        <p14:creationId xmlns:p14="http://schemas.microsoft.com/office/powerpoint/2010/main" val="21804187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3E1A-07CA-B7CC-1004-DADD3360CEFE}"/>
            </a:ext>
          </a:extLst>
        </p:cNvPr>
        <p:cNvGrpSpPr/>
        <p:nvPr/>
      </p:nvGrpSpPr>
      <p:grpSpPr>
        <a:xfrm>
          <a:off x="0" y="0"/>
          <a:ext cx="0" cy="0"/>
          <a:chOff x="0" y="0"/>
          <a:chExt cx="0" cy="0"/>
        </a:xfrm>
      </p:grpSpPr>
      <p:pic>
        <p:nvPicPr>
          <p:cNvPr id="120" name="Immagine 13" descr="Immagine 13">
            <a:extLst>
              <a:ext uri="{FF2B5EF4-FFF2-40B4-BE49-F238E27FC236}">
                <a16:creationId xmlns:a16="http://schemas.microsoft.com/office/drawing/2014/main" id="{F81309F1-19FD-1C64-597F-B672E22C2C8D}"/>
              </a:ext>
            </a:extLst>
          </p:cNvPr>
          <p:cNvPicPr>
            <a:picLocks noChangeAspect="1"/>
          </p:cNvPicPr>
          <p:nvPr/>
        </p:nvPicPr>
        <p:blipFill>
          <a:blip r:embed="rId3"/>
          <a:stretch>
            <a:fillRect/>
          </a:stretch>
        </p:blipFill>
        <p:spPr>
          <a:xfrm>
            <a:off x="5660616" y="6523366"/>
            <a:ext cx="890795" cy="377914"/>
          </a:xfrm>
          <a:prstGeom prst="rect">
            <a:avLst/>
          </a:prstGeom>
          <a:ln w="12700">
            <a:miter lim="400000"/>
          </a:ln>
        </p:spPr>
      </p:pic>
      <p:sp>
        <p:nvSpPr>
          <p:cNvPr id="121" name="CasellaDiTesto 14">
            <a:extLst>
              <a:ext uri="{FF2B5EF4-FFF2-40B4-BE49-F238E27FC236}">
                <a16:creationId xmlns:a16="http://schemas.microsoft.com/office/drawing/2014/main" id="{5C9BF21E-7423-D1A3-37B2-289F9154C372}"/>
              </a:ext>
            </a:extLst>
          </p:cNvPr>
          <p:cNvSpPr txBox="1"/>
          <p:nvPr/>
        </p:nvSpPr>
        <p:spPr>
          <a:xfrm>
            <a:off x="5861355" y="6545953"/>
            <a:ext cx="469290"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12</a:t>
            </a:r>
            <a:endParaRPr dirty="0">
              <a:latin typeface="Century Gothic" panose="020B0502020202020204" pitchFamily="34" charset="0"/>
            </a:endParaRPr>
          </a:p>
        </p:txBody>
      </p:sp>
      <p:sp>
        <p:nvSpPr>
          <p:cNvPr id="7" name="CasellaDiTesto 19">
            <a:extLst>
              <a:ext uri="{FF2B5EF4-FFF2-40B4-BE49-F238E27FC236}">
                <a16:creationId xmlns:a16="http://schemas.microsoft.com/office/drawing/2014/main" id="{16F48379-9437-D33E-63E2-3C8CD1E24BE5}"/>
              </a:ext>
            </a:extLst>
          </p:cNvPr>
          <p:cNvSpPr txBox="1"/>
          <p:nvPr/>
        </p:nvSpPr>
        <p:spPr>
          <a:xfrm>
            <a:off x="371474" y="2345202"/>
            <a:ext cx="11449053" cy="19646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Pertanto, sinteticamente, la global minimum tax, sebbene mirata principalmente alle grandi multinazionali, può avere </a:t>
            </a:r>
            <a:r>
              <a:rPr lang="it-IT" b="1" dirty="0"/>
              <a:t>impatti indiretti anche sulle piccole e medie imprese</a:t>
            </a:r>
            <a:r>
              <a:rPr lang="it-IT" dirty="0"/>
              <a:t>, specialmente se queste fanno parte di una filiera globale o hanno relazioni commerciali con grandi aziende. </a:t>
            </a:r>
          </a:p>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La comprensione e la conoscenza di questa normativa consentirebbe agli </a:t>
            </a:r>
            <a:r>
              <a:rPr lang="it-IT" b="1" dirty="0"/>
              <a:t>amministratori</a:t>
            </a:r>
            <a:r>
              <a:rPr lang="it-IT" dirty="0"/>
              <a:t> di prendere </a:t>
            </a:r>
            <a:r>
              <a:rPr lang="it-IT" b="1" dirty="0"/>
              <a:t>decisioni informate e strategiche</a:t>
            </a:r>
            <a:r>
              <a:rPr lang="it-IT" dirty="0"/>
              <a:t>, </a:t>
            </a:r>
            <a:r>
              <a:rPr lang="it-IT" b="1" dirty="0"/>
              <a:t>prevenendo potenziali rischi fiscali </a:t>
            </a:r>
            <a:r>
              <a:rPr lang="it-IT" dirty="0"/>
              <a:t>e </a:t>
            </a:r>
            <a:r>
              <a:rPr lang="it-IT" b="1" dirty="0"/>
              <a:t>cogliendo eventuali opportunità di ottimizzazione fiscale</a:t>
            </a:r>
            <a:r>
              <a:rPr lang="it-IT" dirty="0"/>
              <a:t>. </a:t>
            </a:r>
          </a:p>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Inoltre, essere aggiornati su queste normative </a:t>
            </a:r>
            <a:r>
              <a:rPr lang="it-IT" b="1" dirty="0"/>
              <a:t>rafforza la credibilità e la competitività dell'azienda</a:t>
            </a:r>
            <a:r>
              <a:rPr lang="it-IT" dirty="0"/>
              <a:t>, dimostrando una gestione consapevole e responsabile in un contesto economico sempre più globale e interconnesso.</a:t>
            </a:r>
          </a:p>
        </p:txBody>
      </p:sp>
      <p:sp>
        <p:nvSpPr>
          <p:cNvPr id="5" name="CasellaDiTesto 15">
            <a:extLst>
              <a:ext uri="{FF2B5EF4-FFF2-40B4-BE49-F238E27FC236}">
                <a16:creationId xmlns:a16="http://schemas.microsoft.com/office/drawing/2014/main" id="{C8925337-C5FD-744C-7F1B-EE6E0769061F}"/>
              </a:ext>
            </a:extLst>
          </p:cNvPr>
          <p:cNvSpPr txBox="1"/>
          <p:nvPr/>
        </p:nvSpPr>
        <p:spPr>
          <a:xfrm>
            <a:off x="371473" y="1403153"/>
            <a:ext cx="9746304" cy="620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9543">
              <a:lnSpc>
                <a:spcPts val="4400"/>
              </a:lnSpc>
              <a:defRPr sz="3200" spc="-4">
                <a:solidFill>
                  <a:srgbClr val="004C6C"/>
                </a:solidFill>
                <a:latin typeface="CeraCY-Medium ☞"/>
                <a:ea typeface="CeraCY-Medium ☞"/>
                <a:cs typeface="CeraCY-Medium ☞"/>
                <a:sym typeface="CeraCY-Medium ☞"/>
              </a:defRPr>
            </a:lvl1pPr>
          </a:lstStyle>
          <a:p>
            <a:r>
              <a:rPr lang="it-IT" dirty="0">
                <a:latin typeface="Century Gothic" panose="020B0502020202020204" pitchFamily="34" charset="0"/>
              </a:rPr>
              <a:t>FOCUS SU PMI (2)</a:t>
            </a:r>
            <a:endParaRPr dirty="0">
              <a:latin typeface="Century Gothic" panose="020B0502020202020204" pitchFamily="34" charset="0"/>
            </a:endParaRPr>
          </a:p>
        </p:txBody>
      </p:sp>
      <p:sp>
        <p:nvSpPr>
          <p:cNvPr id="6" name="CasellaDiTesto 5">
            <a:extLst>
              <a:ext uri="{FF2B5EF4-FFF2-40B4-BE49-F238E27FC236}">
                <a16:creationId xmlns:a16="http://schemas.microsoft.com/office/drawing/2014/main" id="{4B6D4FF0-2EA6-A842-F4D3-A060AA7B702B}"/>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8" name="CasellaDiTesto 7">
            <a:extLst>
              <a:ext uri="{FF2B5EF4-FFF2-40B4-BE49-F238E27FC236}">
                <a16:creationId xmlns:a16="http://schemas.microsoft.com/office/drawing/2014/main" id="{7AC66566-6FA9-535F-A375-C198C0412A00}"/>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
        <p:nvSpPr>
          <p:cNvPr id="2" name="Connettore 1 12">
            <a:extLst>
              <a:ext uri="{FF2B5EF4-FFF2-40B4-BE49-F238E27FC236}">
                <a16:creationId xmlns:a16="http://schemas.microsoft.com/office/drawing/2014/main" id="{6FA4F113-4CED-3AF2-83E2-B34AAFFAB2C9}"/>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3" name="Connettore 1 17">
            <a:extLst>
              <a:ext uri="{FF2B5EF4-FFF2-40B4-BE49-F238E27FC236}">
                <a16:creationId xmlns:a16="http://schemas.microsoft.com/office/drawing/2014/main" id="{54F640DB-9C84-8693-7FC4-3CACD556CAA9}"/>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9" name="Connettore 1 24">
            <a:extLst>
              <a:ext uri="{FF2B5EF4-FFF2-40B4-BE49-F238E27FC236}">
                <a16:creationId xmlns:a16="http://schemas.microsoft.com/office/drawing/2014/main" id="{ECEB2883-702E-6243-2156-54D9623A041A}"/>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0" name="logo-Delta.png" descr="logo-Delta.png">
            <a:extLst>
              <a:ext uri="{FF2B5EF4-FFF2-40B4-BE49-F238E27FC236}">
                <a16:creationId xmlns:a16="http://schemas.microsoft.com/office/drawing/2014/main" id="{12DAD674-1D68-573E-8355-D32F6A425BA6}"/>
              </a:ext>
            </a:extLst>
          </p:cNvPr>
          <p:cNvPicPr>
            <a:picLocks noChangeAspect="1"/>
          </p:cNvPicPr>
          <p:nvPr/>
        </p:nvPicPr>
        <p:blipFill>
          <a:blip r:embed="rId4"/>
          <a:stretch>
            <a:fillRect/>
          </a:stretch>
        </p:blipFill>
        <p:spPr>
          <a:xfrm>
            <a:off x="738173" y="346687"/>
            <a:ext cx="1735510" cy="605792"/>
          </a:xfrm>
          <a:prstGeom prst="rect">
            <a:avLst/>
          </a:prstGeom>
          <a:ln w="12700">
            <a:miter lim="400000"/>
          </a:ln>
        </p:spPr>
      </p:pic>
    </p:spTree>
    <p:extLst>
      <p:ext uri="{BB962C8B-B14F-4D97-AF65-F5344CB8AC3E}">
        <p14:creationId xmlns:p14="http://schemas.microsoft.com/office/powerpoint/2010/main" val="65113972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3E1A-07CA-B7CC-1004-DADD3360CEFE}"/>
            </a:ext>
          </a:extLst>
        </p:cNvPr>
        <p:cNvGrpSpPr/>
        <p:nvPr/>
      </p:nvGrpSpPr>
      <p:grpSpPr>
        <a:xfrm>
          <a:off x="0" y="0"/>
          <a:ext cx="0" cy="0"/>
          <a:chOff x="0" y="0"/>
          <a:chExt cx="0" cy="0"/>
        </a:xfrm>
      </p:grpSpPr>
      <p:pic>
        <p:nvPicPr>
          <p:cNvPr id="120" name="Immagine 13" descr="Immagine 13">
            <a:extLst>
              <a:ext uri="{FF2B5EF4-FFF2-40B4-BE49-F238E27FC236}">
                <a16:creationId xmlns:a16="http://schemas.microsoft.com/office/drawing/2014/main" id="{F81309F1-19FD-1C64-597F-B672E22C2C8D}"/>
              </a:ext>
            </a:extLst>
          </p:cNvPr>
          <p:cNvPicPr>
            <a:picLocks noChangeAspect="1"/>
          </p:cNvPicPr>
          <p:nvPr/>
        </p:nvPicPr>
        <p:blipFill>
          <a:blip r:embed="rId3"/>
          <a:stretch>
            <a:fillRect/>
          </a:stretch>
        </p:blipFill>
        <p:spPr>
          <a:xfrm>
            <a:off x="5660616" y="6523366"/>
            <a:ext cx="890795" cy="377914"/>
          </a:xfrm>
          <a:prstGeom prst="rect">
            <a:avLst/>
          </a:prstGeom>
          <a:ln w="12700">
            <a:miter lim="400000"/>
          </a:ln>
        </p:spPr>
      </p:pic>
      <p:sp>
        <p:nvSpPr>
          <p:cNvPr id="121" name="CasellaDiTesto 14">
            <a:extLst>
              <a:ext uri="{FF2B5EF4-FFF2-40B4-BE49-F238E27FC236}">
                <a16:creationId xmlns:a16="http://schemas.microsoft.com/office/drawing/2014/main" id="{5C9BF21E-7423-D1A3-37B2-289F9154C372}"/>
              </a:ext>
            </a:extLst>
          </p:cNvPr>
          <p:cNvSpPr txBox="1"/>
          <p:nvPr/>
        </p:nvSpPr>
        <p:spPr>
          <a:xfrm>
            <a:off x="5861355" y="6545953"/>
            <a:ext cx="469290"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13</a:t>
            </a:r>
            <a:endParaRPr dirty="0">
              <a:latin typeface="Century Gothic" panose="020B0502020202020204" pitchFamily="34" charset="0"/>
            </a:endParaRPr>
          </a:p>
        </p:txBody>
      </p:sp>
      <p:sp>
        <p:nvSpPr>
          <p:cNvPr id="7" name="CasellaDiTesto 19">
            <a:extLst>
              <a:ext uri="{FF2B5EF4-FFF2-40B4-BE49-F238E27FC236}">
                <a16:creationId xmlns:a16="http://schemas.microsoft.com/office/drawing/2014/main" id="{16F48379-9437-D33E-63E2-3C8CD1E24BE5}"/>
              </a:ext>
            </a:extLst>
          </p:cNvPr>
          <p:cNvSpPr txBox="1"/>
          <p:nvPr/>
        </p:nvSpPr>
        <p:spPr>
          <a:xfrm>
            <a:off x="371474" y="2345202"/>
            <a:ext cx="11449053" cy="12464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Assoholding e Delta, associazioni di categoria delle holding rispettivamente in Italia e in Gran Bretagna, accolgono e condividono fortemente l’implementazione e la diffusione della normativa inerente la Global Minimum Tax in quanto la stessa da un lato rappresenta un passo fondamentale nella </a:t>
            </a:r>
            <a:r>
              <a:rPr lang="it-IT" b="1" dirty="0"/>
              <a:t>lotta contro l'evasione e l'elusione fiscale </a:t>
            </a:r>
            <a:r>
              <a:rPr lang="it-IT" dirty="0"/>
              <a:t>mentre dall’altro permette di dare il via libera alle imprese affinché i propri amministratori si impegnino a ricercare vantaggi fiscali e di crediti d’imposta consentiti dalle norme di ogni paese. </a:t>
            </a:r>
          </a:p>
        </p:txBody>
      </p:sp>
      <p:sp>
        <p:nvSpPr>
          <p:cNvPr id="5" name="CasellaDiTesto 15">
            <a:extLst>
              <a:ext uri="{FF2B5EF4-FFF2-40B4-BE49-F238E27FC236}">
                <a16:creationId xmlns:a16="http://schemas.microsoft.com/office/drawing/2014/main" id="{C8925337-C5FD-744C-7F1B-EE6E0769061F}"/>
              </a:ext>
            </a:extLst>
          </p:cNvPr>
          <p:cNvSpPr txBox="1"/>
          <p:nvPr/>
        </p:nvSpPr>
        <p:spPr>
          <a:xfrm>
            <a:off x="371473" y="1403153"/>
            <a:ext cx="9746304" cy="620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9543">
              <a:lnSpc>
                <a:spcPts val="4400"/>
              </a:lnSpc>
              <a:defRPr sz="3200" spc="-4">
                <a:solidFill>
                  <a:srgbClr val="004C6C"/>
                </a:solidFill>
                <a:latin typeface="CeraCY-Medium ☞"/>
                <a:ea typeface="CeraCY-Medium ☞"/>
                <a:cs typeface="CeraCY-Medium ☞"/>
                <a:sym typeface="CeraCY-Medium ☞"/>
              </a:defRPr>
            </a:lvl1pPr>
          </a:lstStyle>
          <a:p>
            <a:r>
              <a:rPr lang="it-IT" dirty="0">
                <a:latin typeface="Century Gothic" panose="020B0502020202020204" pitchFamily="34" charset="0"/>
              </a:rPr>
              <a:t>CONSIDERAZIONI FINALI</a:t>
            </a:r>
            <a:endParaRPr dirty="0">
              <a:latin typeface="Century Gothic" panose="020B0502020202020204" pitchFamily="34" charset="0"/>
            </a:endParaRPr>
          </a:p>
        </p:txBody>
      </p:sp>
      <p:sp>
        <p:nvSpPr>
          <p:cNvPr id="6" name="CasellaDiTesto 5">
            <a:extLst>
              <a:ext uri="{FF2B5EF4-FFF2-40B4-BE49-F238E27FC236}">
                <a16:creationId xmlns:a16="http://schemas.microsoft.com/office/drawing/2014/main" id="{4B6D4FF0-2EA6-A842-F4D3-A060AA7B702B}"/>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8" name="CasellaDiTesto 7">
            <a:extLst>
              <a:ext uri="{FF2B5EF4-FFF2-40B4-BE49-F238E27FC236}">
                <a16:creationId xmlns:a16="http://schemas.microsoft.com/office/drawing/2014/main" id="{7AC66566-6FA9-535F-A375-C198C0412A00}"/>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
        <p:nvSpPr>
          <p:cNvPr id="2" name="Connettore 1 12">
            <a:extLst>
              <a:ext uri="{FF2B5EF4-FFF2-40B4-BE49-F238E27FC236}">
                <a16:creationId xmlns:a16="http://schemas.microsoft.com/office/drawing/2014/main" id="{6FA4F113-4CED-3AF2-83E2-B34AAFFAB2C9}"/>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3" name="Connettore 1 17">
            <a:extLst>
              <a:ext uri="{FF2B5EF4-FFF2-40B4-BE49-F238E27FC236}">
                <a16:creationId xmlns:a16="http://schemas.microsoft.com/office/drawing/2014/main" id="{54F640DB-9C84-8693-7FC4-3CACD556CAA9}"/>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9" name="Connettore 1 24">
            <a:extLst>
              <a:ext uri="{FF2B5EF4-FFF2-40B4-BE49-F238E27FC236}">
                <a16:creationId xmlns:a16="http://schemas.microsoft.com/office/drawing/2014/main" id="{ECEB2883-702E-6243-2156-54D9623A041A}"/>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0" name="logo-Delta.png" descr="logo-Delta.png">
            <a:extLst>
              <a:ext uri="{FF2B5EF4-FFF2-40B4-BE49-F238E27FC236}">
                <a16:creationId xmlns:a16="http://schemas.microsoft.com/office/drawing/2014/main" id="{12DAD674-1D68-573E-8355-D32F6A425BA6}"/>
              </a:ext>
            </a:extLst>
          </p:cNvPr>
          <p:cNvPicPr>
            <a:picLocks noChangeAspect="1"/>
          </p:cNvPicPr>
          <p:nvPr/>
        </p:nvPicPr>
        <p:blipFill>
          <a:blip r:embed="rId4"/>
          <a:stretch>
            <a:fillRect/>
          </a:stretch>
        </p:blipFill>
        <p:spPr>
          <a:xfrm>
            <a:off x="738173" y="346687"/>
            <a:ext cx="1735510" cy="605792"/>
          </a:xfrm>
          <a:prstGeom prst="rect">
            <a:avLst/>
          </a:prstGeom>
          <a:ln w="12700">
            <a:miter lim="400000"/>
          </a:ln>
        </p:spPr>
      </p:pic>
    </p:spTree>
    <p:extLst>
      <p:ext uri="{BB962C8B-B14F-4D97-AF65-F5344CB8AC3E}">
        <p14:creationId xmlns:p14="http://schemas.microsoft.com/office/powerpoint/2010/main" val="120864955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back-slide.jpg" descr="back-slide.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2" name="CasellaDiTesto 22"/>
          <p:cNvSpPr txBox="1"/>
          <p:nvPr/>
        </p:nvSpPr>
        <p:spPr>
          <a:xfrm>
            <a:off x="4151597" y="2773680"/>
            <a:ext cx="3888806" cy="1310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8000">
                <a:solidFill>
                  <a:srgbClr val="FFFFFF"/>
                </a:solidFill>
                <a:latin typeface="CeraPRO-Medium ☞"/>
                <a:ea typeface="CeraPRO-Medium ☞"/>
                <a:cs typeface="CeraPRO-Medium ☞"/>
                <a:sym typeface="CeraPRO-Medium ☞"/>
              </a:defRPr>
            </a:lvl1pPr>
          </a:lstStyle>
          <a:p>
            <a:r>
              <a:rPr dirty="0">
                <a:latin typeface="Century Gothic" panose="020B0502020202020204" pitchFamily="34" charset="0"/>
              </a:rPr>
              <a:t>GRAZIE</a:t>
            </a:r>
          </a:p>
        </p:txBody>
      </p:sp>
      <p:sp>
        <p:nvSpPr>
          <p:cNvPr id="133" name="Connettore 1 4"/>
          <p:cNvSpPr/>
          <p:nvPr/>
        </p:nvSpPr>
        <p:spPr>
          <a:xfrm>
            <a:off x="371474" y="6282466"/>
            <a:ext cx="11449053" cy="1"/>
          </a:xfrm>
          <a:prstGeom prst="line">
            <a:avLst/>
          </a:prstGeom>
          <a:ln w="6350">
            <a:solidFill>
              <a:srgbClr val="FFFFFF"/>
            </a:solidFill>
            <a:miter/>
          </a:ln>
        </p:spPr>
        <p:txBody>
          <a:bodyPr lIns="45718" tIns="45718" rIns="45718" bIns="45718"/>
          <a:lstStyle/>
          <a:p>
            <a:endParaRPr/>
          </a:p>
        </p:txBody>
      </p:sp>
      <p:sp>
        <p:nvSpPr>
          <p:cNvPr id="134" name="CasellaDiTesto 23"/>
          <p:cNvSpPr txBox="1"/>
          <p:nvPr/>
        </p:nvSpPr>
        <p:spPr>
          <a:xfrm>
            <a:off x="286647" y="6408408"/>
            <a:ext cx="2391898"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1200">
                <a:solidFill>
                  <a:srgbClr val="FFFFFF"/>
                </a:solidFill>
                <a:uFill>
                  <a:solidFill>
                    <a:srgbClr val="0000FF"/>
                  </a:solidFill>
                </a:uFill>
                <a:latin typeface="CeraPRO-Medium ☞"/>
                <a:ea typeface="CeraPRO-Medium ☞"/>
                <a:cs typeface="CeraPRO-Medium ☞"/>
                <a:sym typeface="CeraPRO-Medium ☞"/>
                <a:hlinkClick r:id="" action="ppaction://noaction"/>
              </a:defRPr>
            </a:lvl1pPr>
          </a:lstStyle>
          <a:p>
            <a:pPr>
              <a:defRPr>
                <a:uFillTx/>
              </a:defRPr>
            </a:pPr>
            <a:r>
              <a:rPr i="1" dirty="0">
                <a:solidFill>
                  <a:schemeClr val="bg1"/>
                </a:solidFill>
                <a:uFill>
                  <a:solidFill>
                    <a:srgbClr val="0000FF"/>
                  </a:solidFill>
                </a:uFill>
                <a:latin typeface="Century Gothic" panose="020B0502020202020204" pitchFamily="34" charset="0"/>
                <a:hlinkClick r:id="rId3">
                  <a:extLst>
                    <a:ext uri="{A12FA001-AC4F-418D-AE19-62706E023703}">
                      <ahyp:hlinkClr xmlns:ahyp="http://schemas.microsoft.com/office/drawing/2018/hyperlinkcolor" val="tx"/>
                    </a:ext>
                  </a:extLst>
                </a:hlinkClick>
              </a:rPr>
              <a:t>mail@deltaassociation.co.uk</a:t>
            </a:r>
          </a:p>
        </p:txBody>
      </p:sp>
      <p:sp>
        <p:nvSpPr>
          <p:cNvPr id="135" name="CasellaDiTesto 23"/>
          <p:cNvSpPr txBox="1"/>
          <p:nvPr/>
        </p:nvSpPr>
        <p:spPr>
          <a:xfrm>
            <a:off x="4725540" y="6408408"/>
            <a:ext cx="303213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1200">
                <a:solidFill>
                  <a:srgbClr val="FFFFFF"/>
                </a:solidFill>
                <a:latin typeface="CeraPRO-Medium ☞"/>
                <a:ea typeface="CeraPRO-Medium ☞"/>
                <a:cs typeface="CeraPRO-Medium ☞"/>
                <a:sym typeface="CeraPRO-Medium ☞"/>
              </a:defRPr>
            </a:lvl1pPr>
          </a:lstStyle>
          <a:p>
            <a:r>
              <a:rPr b="1" i="1" dirty="0">
                <a:latin typeface="Century Gothic" panose="020B0502020202020204" pitchFamily="34" charset="0"/>
              </a:rPr>
              <a:t>+44 (0)2039093610</a:t>
            </a:r>
          </a:p>
        </p:txBody>
      </p:sp>
      <p:sp>
        <p:nvSpPr>
          <p:cNvPr id="136" name="CasellaDiTesto 23"/>
          <p:cNvSpPr txBox="1"/>
          <p:nvPr/>
        </p:nvSpPr>
        <p:spPr>
          <a:xfrm>
            <a:off x="9212522" y="6408408"/>
            <a:ext cx="303213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1200">
                <a:solidFill>
                  <a:srgbClr val="FFFFFF"/>
                </a:solidFill>
                <a:uFill>
                  <a:solidFill>
                    <a:srgbClr val="0000FF"/>
                  </a:solidFill>
                </a:uFill>
                <a:latin typeface="CeraPRO-Medium ☞"/>
                <a:ea typeface="CeraPRO-Medium ☞"/>
                <a:cs typeface="CeraPRO-Medium ☞"/>
                <a:sym typeface="CeraPRO-Medium ☞"/>
                <a:hlinkClick r:id="" action="ppaction://noaction"/>
              </a:defRPr>
            </a:lvl1pPr>
          </a:lstStyle>
          <a:p>
            <a:pPr>
              <a:defRPr>
                <a:uFillTx/>
              </a:defRPr>
            </a:pPr>
            <a:r>
              <a:rPr i="1" dirty="0">
                <a:solidFill>
                  <a:schemeClr val="bg1"/>
                </a:solidFill>
                <a:uFill>
                  <a:solidFill>
                    <a:srgbClr val="0000FF"/>
                  </a:solidFill>
                </a:uFill>
                <a:latin typeface="Century Gothic" panose="020B0502020202020204" pitchFamily="34" charset="0"/>
                <a:hlinkClick r:id="rId4">
                  <a:extLst>
                    <a:ext uri="{A12FA001-AC4F-418D-AE19-62706E023703}">
                      <ahyp:hlinkClr xmlns:ahyp="http://schemas.microsoft.com/office/drawing/2018/hyperlinkcolor" val="tx"/>
                    </a:ext>
                  </a:extLst>
                </a:hlinkClick>
              </a:rPr>
              <a:t>www.deltaassociation.co.uk</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640FC6C-B64E-04DE-8265-7ED77B9EC3A8}"/>
              </a:ext>
            </a:extLst>
          </p:cNvPr>
          <p:cNvPicPr>
            <a:picLocks noChangeAspect="1"/>
          </p:cNvPicPr>
          <p:nvPr/>
        </p:nvPicPr>
        <p:blipFill rotWithShape="1">
          <a:blip r:embed="rId2">
            <a:extLst>
              <a:ext uri="{28A0092B-C50C-407E-A947-70E740481C1C}">
                <a14:useLocalDpi xmlns:a14="http://schemas.microsoft.com/office/drawing/2010/main" val="0"/>
              </a:ext>
            </a:extLst>
          </a:blip>
          <a:srcRect l="4202" t="5498" r="5518" b="6019"/>
          <a:stretch/>
        </p:blipFill>
        <p:spPr>
          <a:xfrm>
            <a:off x="1290149" y="1207524"/>
            <a:ext cx="9597358" cy="5290949"/>
          </a:xfrm>
          <a:prstGeom prst="rect">
            <a:avLst/>
          </a:prstGeom>
        </p:spPr>
      </p:pic>
      <p:pic>
        <p:nvPicPr>
          <p:cNvPr id="120" name="Immagine 13" descr="Immagine 13"/>
          <p:cNvPicPr>
            <a:picLocks noChangeAspect="1"/>
          </p:cNvPicPr>
          <p:nvPr/>
        </p:nvPicPr>
        <p:blipFill>
          <a:blip r:embed="rId3"/>
          <a:stretch>
            <a:fillRect/>
          </a:stretch>
        </p:blipFill>
        <p:spPr>
          <a:xfrm>
            <a:off x="5660616" y="6523366"/>
            <a:ext cx="890795" cy="377914"/>
          </a:xfrm>
          <a:prstGeom prst="rect">
            <a:avLst/>
          </a:prstGeom>
          <a:ln w="12700">
            <a:miter lim="400000"/>
          </a:ln>
        </p:spPr>
      </p:pic>
      <p:sp>
        <p:nvSpPr>
          <p:cNvPr id="121" name="CasellaDiTesto 14"/>
          <p:cNvSpPr txBox="1"/>
          <p:nvPr/>
        </p:nvSpPr>
        <p:spPr>
          <a:xfrm>
            <a:off x="5861355" y="6545953"/>
            <a:ext cx="469290"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1</a:t>
            </a:r>
            <a:endParaRPr dirty="0">
              <a:latin typeface="Century Gothic" panose="020B0502020202020204" pitchFamily="34" charset="0"/>
            </a:endParaRPr>
          </a:p>
        </p:txBody>
      </p:sp>
      <p:sp>
        <p:nvSpPr>
          <p:cNvPr id="4" name="CasellaDiTesto 3">
            <a:extLst>
              <a:ext uri="{FF2B5EF4-FFF2-40B4-BE49-F238E27FC236}">
                <a16:creationId xmlns:a16="http://schemas.microsoft.com/office/drawing/2014/main" id="{7F2D6011-058E-AEAE-8082-71B8F2942075}"/>
              </a:ext>
            </a:extLst>
          </p:cNvPr>
          <p:cNvSpPr txBox="1"/>
          <p:nvPr/>
        </p:nvSpPr>
        <p:spPr>
          <a:xfrm>
            <a:off x="1127919" y="1322174"/>
            <a:ext cx="176574"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a:t>
            </a:r>
          </a:p>
        </p:txBody>
      </p:sp>
      <p:sp>
        <p:nvSpPr>
          <p:cNvPr id="6" name="CasellaDiTesto 5">
            <a:extLst>
              <a:ext uri="{FF2B5EF4-FFF2-40B4-BE49-F238E27FC236}">
                <a16:creationId xmlns:a16="http://schemas.microsoft.com/office/drawing/2014/main" id="{E6C8B46E-6D07-6024-A886-9175321E1D5F}"/>
              </a:ext>
            </a:extLst>
          </p:cNvPr>
          <p:cNvSpPr txBox="1"/>
          <p:nvPr/>
        </p:nvSpPr>
        <p:spPr>
          <a:xfrm>
            <a:off x="1127919" y="1590710"/>
            <a:ext cx="176574"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2</a:t>
            </a:r>
          </a:p>
        </p:txBody>
      </p:sp>
      <p:sp>
        <p:nvSpPr>
          <p:cNvPr id="7" name="CasellaDiTesto 6">
            <a:extLst>
              <a:ext uri="{FF2B5EF4-FFF2-40B4-BE49-F238E27FC236}">
                <a16:creationId xmlns:a16="http://schemas.microsoft.com/office/drawing/2014/main" id="{3292C01F-CD08-BCF1-62AA-C803C68D8C34}"/>
              </a:ext>
            </a:extLst>
          </p:cNvPr>
          <p:cNvSpPr txBox="1"/>
          <p:nvPr/>
        </p:nvSpPr>
        <p:spPr>
          <a:xfrm>
            <a:off x="1127919" y="1859246"/>
            <a:ext cx="176574"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3</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8" name="CasellaDiTesto 7">
            <a:extLst>
              <a:ext uri="{FF2B5EF4-FFF2-40B4-BE49-F238E27FC236}">
                <a16:creationId xmlns:a16="http://schemas.microsoft.com/office/drawing/2014/main" id="{0CD4F6B4-DC89-525A-89CE-D157567E477C}"/>
              </a:ext>
            </a:extLst>
          </p:cNvPr>
          <p:cNvSpPr txBox="1"/>
          <p:nvPr/>
        </p:nvSpPr>
        <p:spPr>
          <a:xfrm>
            <a:off x="1127919" y="2127782"/>
            <a:ext cx="176574"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4</a:t>
            </a:r>
          </a:p>
        </p:txBody>
      </p:sp>
      <p:sp>
        <p:nvSpPr>
          <p:cNvPr id="17" name="CasellaDiTesto 16">
            <a:extLst>
              <a:ext uri="{FF2B5EF4-FFF2-40B4-BE49-F238E27FC236}">
                <a16:creationId xmlns:a16="http://schemas.microsoft.com/office/drawing/2014/main" id="{A6152376-E383-A7E6-AAC5-713792FC7648}"/>
              </a:ext>
            </a:extLst>
          </p:cNvPr>
          <p:cNvSpPr txBox="1"/>
          <p:nvPr/>
        </p:nvSpPr>
        <p:spPr>
          <a:xfrm>
            <a:off x="1127919" y="2390147"/>
            <a:ext cx="176574"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5</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8" name="CasellaDiTesto 17">
            <a:extLst>
              <a:ext uri="{FF2B5EF4-FFF2-40B4-BE49-F238E27FC236}">
                <a16:creationId xmlns:a16="http://schemas.microsoft.com/office/drawing/2014/main" id="{D36D7621-6B12-ADC7-4DA1-65B803343D15}"/>
              </a:ext>
            </a:extLst>
          </p:cNvPr>
          <p:cNvSpPr txBox="1"/>
          <p:nvPr/>
        </p:nvSpPr>
        <p:spPr>
          <a:xfrm>
            <a:off x="1127919" y="2682292"/>
            <a:ext cx="176574"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6</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9" name="CasellaDiTesto 18">
            <a:extLst>
              <a:ext uri="{FF2B5EF4-FFF2-40B4-BE49-F238E27FC236}">
                <a16:creationId xmlns:a16="http://schemas.microsoft.com/office/drawing/2014/main" id="{D57877F9-1F23-4759-E225-3994398D0458}"/>
              </a:ext>
            </a:extLst>
          </p:cNvPr>
          <p:cNvSpPr txBox="1"/>
          <p:nvPr/>
        </p:nvSpPr>
        <p:spPr>
          <a:xfrm>
            <a:off x="1127919" y="2950828"/>
            <a:ext cx="176574"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7</a:t>
            </a:r>
          </a:p>
        </p:txBody>
      </p:sp>
      <p:sp>
        <p:nvSpPr>
          <p:cNvPr id="20" name="CasellaDiTesto 19">
            <a:extLst>
              <a:ext uri="{FF2B5EF4-FFF2-40B4-BE49-F238E27FC236}">
                <a16:creationId xmlns:a16="http://schemas.microsoft.com/office/drawing/2014/main" id="{B277D786-AC9D-3B2C-89EC-CEFDC05A98CD}"/>
              </a:ext>
            </a:extLst>
          </p:cNvPr>
          <p:cNvSpPr txBox="1"/>
          <p:nvPr/>
        </p:nvSpPr>
        <p:spPr>
          <a:xfrm>
            <a:off x="1127919" y="3189959"/>
            <a:ext cx="176574"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8</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21" name="CasellaDiTesto 20">
            <a:extLst>
              <a:ext uri="{FF2B5EF4-FFF2-40B4-BE49-F238E27FC236}">
                <a16:creationId xmlns:a16="http://schemas.microsoft.com/office/drawing/2014/main" id="{4A1369A4-ED16-D9D3-B835-3BA8239B31D0}"/>
              </a:ext>
            </a:extLst>
          </p:cNvPr>
          <p:cNvSpPr txBox="1"/>
          <p:nvPr/>
        </p:nvSpPr>
        <p:spPr>
          <a:xfrm>
            <a:off x="1127919" y="3429000"/>
            <a:ext cx="176574"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9</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22" name="CasellaDiTesto 21">
            <a:extLst>
              <a:ext uri="{FF2B5EF4-FFF2-40B4-BE49-F238E27FC236}">
                <a16:creationId xmlns:a16="http://schemas.microsoft.com/office/drawing/2014/main" id="{68C55146-633D-4A59-E8D1-FB3DC3F4668E}"/>
              </a:ext>
            </a:extLst>
          </p:cNvPr>
          <p:cNvSpPr txBox="1"/>
          <p:nvPr/>
        </p:nvSpPr>
        <p:spPr>
          <a:xfrm>
            <a:off x="1016000" y="3697536"/>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10</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23" name="CasellaDiTesto 22">
            <a:extLst>
              <a:ext uri="{FF2B5EF4-FFF2-40B4-BE49-F238E27FC236}">
                <a16:creationId xmlns:a16="http://schemas.microsoft.com/office/drawing/2014/main" id="{A3921C47-6834-EDA2-80B1-244D508B19A3}"/>
              </a:ext>
            </a:extLst>
          </p:cNvPr>
          <p:cNvSpPr txBox="1"/>
          <p:nvPr/>
        </p:nvSpPr>
        <p:spPr>
          <a:xfrm>
            <a:off x="1016000" y="396607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11</a:t>
            </a:r>
          </a:p>
        </p:txBody>
      </p:sp>
      <p:sp>
        <p:nvSpPr>
          <p:cNvPr id="24" name="CasellaDiTesto 23">
            <a:extLst>
              <a:ext uri="{FF2B5EF4-FFF2-40B4-BE49-F238E27FC236}">
                <a16:creationId xmlns:a16="http://schemas.microsoft.com/office/drawing/2014/main" id="{9C7BEA9D-57D6-39D4-4A5D-33E8013FB3E9}"/>
              </a:ext>
            </a:extLst>
          </p:cNvPr>
          <p:cNvSpPr txBox="1"/>
          <p:nvPr/>
        </p:nvSpPr>
        <p:spPr>
          <a:xfrm>
            <a:off x="1016000" y="423460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12</a:t>
            </a:r>
          </a:p>
        </p:txBody>
      </p:sp>
      <p:sp>
        <p:nvSpPr>
          <p:cNvPr id="25" name="CasellaDiTesto 24">
            <a:extLst>
              <a:ext uri="{FF2B5EF4-FFF2-40B4-BE49-F238E27FC236}">
                <a16:creationId xmlns:a16="http://schemas.microsoft.com/office/drawing/2014/main" id="{CAA2394F-60F9-5694-0640-BD60534056C5}"/>
              </a:ext>
            </a:extLst>
          </p:cNvPr>
          <p:cNvSpPr txBox="1"/>
          <p:nvPr/>
        </p:nvSpPr>
        <p:spPr>
          <a:xfrm>
            <a:off x="1016000" y="4496973"/>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13</a:t>
            </a:r>
          </a:p>
        </p:txBody>
      </p:sp>
      <p:sp>
        <p:nvSpPr>
          <p:cNvPr id="26" name="CasellaDiTesto 25">
            <a:extLst>
              <a:ext uri="{FF2B5EF4-FFF2-40B4-BE49-F238E27FC236}">
                <a16:creationId xmlns:a16="http://schemas.microsoft.com/office/drawing/2014/main" id="{0335FC61-E2F3-235D-52B8-C4EDAA578811}"/>
              </a:ext>
            </a:extLst>
          </p:cNvPr>
          <p:cNvSpPr txBox="1"/>
          <p:nvPr/>
        </p:nvSpPr>
        <p:spPr>
          <a:xfrm>
            <a:off x="1016000" y="478911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14</a:t>
            </a:r>
          </a:p>
        </p:txBody>
      </p:sp>
      <p:sp>
        <p:nvSpPr>
          <p:cNvPr id="27" name="CasellaDiTesto 26">
            <a:extLst>
              <a:ext uri="{FF2B5EF4-FFF2-40B4-BE49-F238E27FC236}">
                <a16:creationId xmlns:a16="http://schemas.microsoft.com/office/drawing/2014/main" id="{9B3E62E2-AF93-906C-5090-AB8B04B627B4}"/>
              </a:ext>
            </a:extLst>
          </p:cNvPr>
          <p:cNvSpPr txBox="1"/>
          <p:nvPr/>
        </p:nvSpPr>
        <p:spPr>
          <a:xfrm>
            <a:off x="1016000" y="505765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15</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28" name="CasellaDiTesto 27">
            <a:extLst>
              <a:ext uri="{FF2B5EF4-FFF2-40B4-BE49-F238E27FC236}">
                <a16:creationId xmlns:a16="http://schemas.microsoft.com/office/drawing/2014/main" id="{963D82C7-53C1-9DC1-A218-F568D3467A2F}"/>
              </a:ext>
            </a:extLst>
          </p:cNvPr>
          <p:cNvSpPr txBox="1"/>
          <p:nvPr/>
        </p:nvSpPr>
        <p:spPr>
          <a:xfrm>
            <a:off x="1016000" y="5326190"/>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16</a:t>
            </a:r>
          </a:p>
        </p:txBody>
      </p:sp>
      <p:sp>
        <p:nvSpPr>
          <p:cNvPr id="29" name="CasellaDiTesto 28">
            <a:extLst>
              <a:ext uri="{FF2B5EF4-FFF2-40B4-BE49-F238E27FC236}">
                <a16:creationId xmlns:a16="http://schemas.microsoft.com/office/drawing/2014/main" id="{8A52A8AE-301C-629D-8556-B6F804A4A08D}"/>
              </a:ext>
            </a:extLst>
          </p:cNvPr>
          <p:cNvSpPr txBox="1"/>
          <p:nvPr/>
        </p:nvSpPr>
        <p:spPr>
          <a:xfrm>
            <a:off x="1016000" y="560455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17</a:t>
            </a:r>
          </a:p>
        </p:txBody>
      </p:sp>
      <p:sp>
        <p:nvSpPr>
          <p:cNvPr id="30" name="CasellaDiTesto 29">
            <a:extLst>
              <a:ext uri="{FF2B5EF4-FFF2-40B4-BE49-F238E27FC236}">
                <a16:creationId xmlns:a16="http://schemas.microsoft.com/office/drawing/2014/main" id="{9882DA88-0F25-0731-D1EE-3C31F9E97830}"/>
              </a:ext>
            </a:extLst>
          </p:cNvPr>
          <p:cNvSpPr txBox="1"/>
          <p:nvPr/>
        </p:nvSpPr>
        <p:spPr>
          <a:xfrm>
            <a:off x="1016000" y="587309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18</a:t>
            </a:r>
          </a:p>
        </p:txBody>
      </p:sp>
      <p:sp>
        <p:nvSpPr>
          <p:cNvPr id="31" name="CasellaDiTesto 30">
            <a:extLst>
              <a:ext uri="{FF2B5EF4-FFF2-40B4-BE49-F238E27FC236}">
                <a16:creationId xmlns:a16="http://schemas.microsoft.com/office/drawing/2014/main" id="{3AEAFF19-FF8D-9D00-B607-0AC5A5DE203F}"/>
              </a:ext>
            </a:extLst>
          </p:cNvPr>
          <p:cNvSpPr txBox="1"/>
          <p:nvPr/>
        </p:nvSpPr>
        <p:spPr>
          <a:xfrm>
            <a:off x="1016000" y="617108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19</a:t>
            </a:r>
          </a:p>
        </p:txBody>
      </p:sp>
      <p:sp>
        <p:nvSpPr>
          <p:cNvPr id="96" name="CasellaDiTesto 95">
            <a:extLst>
              <a:ext uri="{FF2B5EF4-FFF2-40B4-BE49-F238E27FC236}">
                <a16:creationId xmlns:a16="http://schemas.microsoft.com/office/drawing/2014/main" id="{0E335F60-BB00-70D4-AFC9-5EE8A9CC511F}"/>
              </a:ext>
            </a:extLst>
          </p:cNvPr>
          <p:cNvSpPr txBox="1"/>
          <p:nvPr/>
        </p:nvSpPr>
        <p:spPr>
          <a:xfrm>
            <a:off x="2361764" y="132217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20</a:t>
            </a:r>
          </a:p>
        </p:txBody>
      </p:sp>
      <p:sp>
        <p:nvSpPr>
          <p:cNvPr id="97" name="CasellaDiTesto 96">
            <a:extLst>
              <a:ext uri="{FF2B5EF4-FFF2-40B4-BE49-F238E27FC236}">
                <a16:creationId xmlns:a16="http://schemas.microsoft.com/office/drawing/2014/main" id="{2CEF300E-177C-5201-4BF0-A95CF6F70BA6}"/>
              </a:ext>
            </a:extLst>
          </p:cNvPr>
          <p:cNvSpPr txBox="1"/>
          <p:nvPr/>
        </p:nvSpPr>
        <p:spPr>
          <a:xfrm>
            <a:off x="2361764" y="1590710"/>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21</a:t>
            </a:r>
          </a:p>
        </p:txBody>
      </p:sp>
      <p:sp>
        <p:nvSpPr>
          <p:cNvPr id="98" name="CasellaDiTesto 97">
            <a:extLst>
              <a:ext uri="{FF2B5EF4-FFF2-40B4-BE49-F238E27FC236}">
                <a16:creationId xmlns:a16="http://schemas.microsoft.com/office/drawing/2014/main" id="{5608BEE9-0E5F-B9CD-8ABA-0A32157E27FB}"/>
              </a:ext>
            </a:extLst>
          </p:cNvPr>
          <p:cNvSpPr txBox="1"/>
          <p:nvPr/>
        </p:nvSpPr>
        <p:spPr>
          <a:xfrm>
            <a:off x="2361764" y="1859246"/>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22</a:t>
            </a:r>
          </a:p>
        </p:txBody>
      </p:sp>
      <p:sp>
        <p:nvSpPr>
          <p:cNvPr id="99" name="CasellaDiTesto 98">
            <a:extLst>
              <a:ext uri="{FF2B5EF4-FFF2-40B4-BE49-F238E27FC236}">
                <a16:creationId xmlns:a16="http://schemas.microsoft.com/office/drawing/2014/main" id="{EF64CBFA-DEE9-D6DA-B7E2-E7092180AE09}"/>
              </a:ext>
            </a:extLst>
          </p:cNvPr>
          <p:cNvSpPr txBox="1"/>
          <p:nvPr/>
        </p:nvSpPr>
        <p:spPr>
          <a:xfrm>
            <a:off x="2361764" y="212778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23</a:t>
            </a:r>
          </a:p>
        </p:txBody>
      </p:sp>
      <p:sp>
        <p:nvSpPr>
          <p:cNvPr id="100" name="CasellaDiTesto 99">
            <a:extLst>
              <a:ext uri="{FF2B5EF4-FFF2-40B4-BE49-F238E27FC236}">
                <a16:creationId xmlns:a16="http://schemas.microsoft.com/office/drawing/2014/main" id="{72A8D068-FCAF-44C7-0C36-AAAC40D4B217}"/>
              </a:ext>
            </a:extLst>
          </p:cNvPr>
          <p:cNvSpPr txBox="1"/>
          <p:nvPr/>
        </p:nvSpPr>
        <p:spPr>
          <a:xfrm>
            <a:off x="2361764" y="2390147"/>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24</a:t>
            </a:r>
          </a:p>
        </p:txBody>
      </p:sp>
      <p:sp>
        <p:nvSpPr>
          <p:cNvPr id="101" name="CasellaDiTesto 100">
            <a:extLst>
              <a:ext uri="{FF2B5EF4-FFF2-40B4-BE49-F238E27FC236}">
                <a16:creationId xmlns:a16="http://schemas.microsoft.com/office/drawing/2014/main" id="{D9E368AE-1E0F-1797-23F1-3134A74E372D}"/>
              </a:ext>
            </a:extLst>
          </p:cNvPr>
          <p:cNvSpPr txBox="1"/>
          <p:nvPr/>
        </p:nvSpPr>
        <p:spPr>
          <a:xfrm>
            <a:off x="2361764" y="268229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25</a:t>
            </a:r>
          </a:p>
        </p:txBody>
      </p:sp>
      <p:sp>
        <p:nvSpPr>
          <p:cNvPr id="102" name="CasellaDiTesto 101">
            <a:extLst>
              <a:ext uri="{FF2B5EF4-FFF2-40B4-BE49-F238E27FC236}">
                <a16:creationId xmlns:a16="http://schemas.microsoft.com/office/drawing/2014/main" id="{3199A398-B71C-3A5B-8972-CF044F2049F8}"/>
              </a:ext>
            </a:extLst>
          </p:cNvPr>
          <p:cNvSpPr txBox="1"/>
          <p:nvPr/>
        </p:nvSpPr>
        <p:spPr>
          <a:xfrm>
            <a:off x="2361764" y="295082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26</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03" name="CasellaDiTesto 102">
            <a:extLst>
              <a:ext uri="{FF2B5EF4-FFF2-40B4-BE49-F238E27FC236}">
                <a16:creationId xmlns:a16="http://schemas.microsoft.com/office/drawing/2014/main" id="{A92DCF57-B3C6-B9B2-10F8-A280D0EAC1AC}"/>
              </a:ext>
            </a:extLst>
          </p:cNvPr>
          <p:cNvSpPr txBox="1"/>
          <p:nvPr/>
        </p:nvSpPr>
        <p:spPr>
          <a:xfrm>
            <a:off x="2361764" y="3189959"/>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27</a:t>
            </a:r>
          </a:p>
        </p:txBody>
      </p:sp>
      <p:sp>
        <p:nvSpPr>
          <p:cNvPr id="104" name="CasellaDiTesto 103">
            <a:extLst>
              <a:ext uri="{FF2B5EF4-FFF2-40B4-BE49-F238E27FC236}">
                <a16:creationId xmlns:a16="http://schemas.microsoft.com/office/drawing/2014/main" id="{5C2EF3B6-1D1D-E37B-9D7C-C6ECFF87166A}"/>
              </a:ext>
            </a:extLst>
          </p:cNvPr>
          <p:cNvSpPr txBox="1"/>
          <p:nvPr/>
        </p:nvSpPr>
        <p:spPr>
          <a:xfrm>
            <a:off x="2361764" y="3429000"/>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28</a:t>
            </a:r>
          </a:p>
        </p:txBody>
      </p:sp>
      <p:sp>
        <p:nvSpPr>
          <p:cNvPr id="105" name="CasellaDiTesto 104">
            <a:extLst>
              <a:ext uri="{FF2B5EF4-FFF2-40B4-BE49-F238E27FC236}">
                <a16:creationId xmlns:a16="http://schemas.microsoft.com/office/drawing/2014/main" id="{BCCC7D55-8721-B441-19DA-BC9553E860C2}"/>
              </a:ext>
            </a:extLst>
          </p:cNvPr>
          <p:cNvSpPr txBox="1"/>
          <p:nvPr/>
        </p:nvSpPr>
        <p:spPr>
          <a:xfrm>
            <a:off x="2361764" y="3697536"/>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29</a:t>
            </a:r>
          </a:p>
        </p:txBody>
      </p:sp>
      <p:sp>
        <p:nvSpPr>
          <p:cNvPr id="106" name="CasellaDiTesto 105">
            <a:extLst>
              <a:ext uri="{FF2B5EF4-FFF2-40B4-BE49-F238E27FC236}">
                <a16:creationId xmlns:a16="http://schemas.microsoft.com/office/drawing/2014/main" id="{BB90D81B-3EB8-A459-E9CC-BE747CF06DBD}"/>
              </a:ext>
            </a:extLst>
          </p:cNvPr>
          <p:cNvSpPr txBox="1"/>
          <p:nvPr/>
        </p:nvSpPr>
        <p:spPr>
          <a:xfrm>
            <a:off x="2361764" y="396607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30</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07" name="CasellaDiTesto 106">
            <a:extLst>
              <a:ext uri="{FF2B5EF4-FFF2-40B4-BE49-F238E27FC236}">
                <a16:creationId xmlns:a16="http://schemas.microsoft.com/office/drawing/2014/main" id="{CC4BAE67-6D36-BE6B-23DE-F25EBBC38F4D}"/>
              </a:ext>
            </a:extLst>
          </p:cNvPr>
          <p:cNvSpPr txBox="1"/>
          <p:nvPr/>
        </p:nvSpPr>
        <p:spPr>
          <a:xfrm>
            <a:off x="2361764" y="423460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31</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08" name="CasellaDiTesto 107">
            <a:extLst>
              <a:ext uri="{FF2B5EF4-FFF2-40B4-BE49-F238E27FC236}">
                <a16:creationId xmlns:a16="http://schemas.microsoft.com/office/drawing/2014/main" id="{64538275-E77B-66B2-C38A-7B1B30179099}"/>
              </a:ext>
            </a:extLst>
          </p:cNvPr>
          <p:cNvSpPr txBox="1"/>
          <p:nvPr/>
        </p:nvSpPr>
        <p:spPr>
          <a:xfrm>
            <a:off x="2361764" y="4496973"/>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32</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09" name="CasellaDiTesto 108">
            <a:extLst>
              <a:ext uri="{FF2B5EF4-FFF2-40B4-BE49-F238E27FC236}">
                <a16:creationId xmlns:a16="http://schemas.microsoft.com/office/drawing/2014/main" id="{945D841A-F142-7C52-7450-8AFB661D2F21}"/>
              </a:ext>
            </a:extLst>
          </p:cNvPr>
          <p:cNvSpPr txBox="1"/>
          <p:nvPr/>
        </p:nvSpPr>
        <p:spPr>
          <a:xfrm>
            <a:off x="2361764" y="478911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33</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10" name="CasellaDiTesto 109">
            <a:extLst>
              <a:ext uri="{FF2B5EF4-FFF2-40B4-BE49-F238E27FC236}">
                <a16:creationId xmlns:a16="http://schemas.microsoft.com/office/drawing/2014/main" id="{B322D3B5-D2CA-4B8D-7A09-E4A525CD4191}"/>
              </a:ext>
            </a:extLst>
          </p:cNvPr>
          <p:cNvSpPr txBox="1"/>
          <p:nvPr/>
        </p:nvSpPr>
        <p:spPr>
          <a:xfrm>
            <a:off x="2361764" y="505765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34</a:t>
            </a:r>
          </a:p>
        </p:txBody>
      </p:sp>
      <p:sp>
        <p:nvSpPr>
          <p:cNvPr id="111" name="CasellaDiTesto 110">
            <a:extLst>
              <a:ext uri="{FF2B5EF4-FFF2-40B4-BE49-F238E27FC236}">
                <a16:creationId xmlns:a16="http://schemas.microsoft.com/office/drawing/2014/main" id="{ECA56428-43F6-534A-8938-CFCAEF232BF9}"/>
              </a:ext>
            </a:extLst>
          </p:cNvPr>
          <p:cNvSpPr txBox="1"/>
          <p:nvPr/>
        </p:nvSpPr>
        <p:spPr>
          <a:xfrm>
            <a:off x="2361764" y="5326190"/>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35</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12" name="CasellaDiTesto 111">
            <a:extLst>
              <a:ext uri="{FF2B5EF4-FFF2-40B4-BE49-F238E27FC236}">
                <a16:creationId xmlns:a16="http://schemas.microsoft.com/office/drawing/2014/main" id="{60D2626F-689E-C582-0BDC-0BBCC2C9FB3B}"/>
              </a:ext>
            </a:extLst>
          </p:cNvPr>
          <p:cNvSpPr txBox="1"/>
          <p:nvPr/>
        </p:nvSpPr>
        <p:spPr>
          <a:xfrm>
            <a:off x="2361764" y="560455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36</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13" name="CasellaDiTesto 112">
            <a:extLst>
              <a:ext uri="{FF2B5EF4-FFF2-40B4-BE49-F238E27FC236}">
                <a16:creationId xmlns:a16="http://schemas.microsoft.com/office/drawing/2014/main" id="{7E1E3873-B1D4-A9CA-BF90-D7B6FB6E7C06}"/>
              </a:ext>
            </a:extLst>
          </p:cNvPr>
          <p:cNvSpPr txBox="1"/>
          <p:nvPr/>
        </p:nvSpPr>
        <p:spPr>
          <a:xfrm>
            <a:off x="2361764" y="587309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37</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14" name="CasellaDiTesto 113">
            <a:extLst>
              <a:ext uri="{FF2B5EF4-FFF2-40B4-BE49-F238E27FC236}">
                <a16:creationId xmlns:a16="http://schemas.microsoft.com/office/drawing/2014/main" id="{40E16BBD-340D-C8CC-CFE0-756E44A914E5}"/>
              </a:ext>
            </a:extLst>
          </p:cNvPr>
          <p:cNvSpPr txBox="1"/>
          <p:nvPr/>
        </p:nvSpPr>
        <p:spPr>
          <a:xfrm>
            <a:off x="2361764" y="617108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38</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15" name="CasellaDiTesto 114">
            <a:extLst>
              <a:ext uri="{FF2B5EF4-FFF2-40B4-BE49-F238E27FC236}">
                <a16:creationId xmlns:a16="http://schemas.microsoft.com/office/drawing/2014/main" id="{84AA60A9-3AAA-CA94-2C91-753C6FB171AC}"/>
              </a:ext>
            </a:extLst>
          </p:cNvPr>
          <p:cNvSpPr txBox="1"/>
          <p:nvPr/>
        </p:nvSpPr>
        <p:spPr>
          <a:xfrm>
            <a:off x="3563281" y="132217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39</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16" name="CasellaDiTesto 115">
            <a:extLst>
              <a:ext uri="{FF2B5EF4-FFF2-40B4-BE49-F238E27FC236}">
                <a16:creationId xmlns:a16="http://schemas.microsoft.com/office/drawing/2014/main" id="{7FCB24C3-504D-9F31-B6B5-4DA241134D1D}"/>
              </a:ext>
            </a:extLst>
          </p:cNvPr>
          <p:cNvSpPr txBox="1"/>
          <p:nvPr/>
        </p:nvSpPr>
        <p:spPr>
          <a:xfrm>
            <a:off x="3563281" y="1590710"/>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40</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17" name="CasellaDiTesto 116">
            <a:extLst>
              <a:ext uri="{FF2B5EF4-FFF2-40B4-BE49-F238E27FC236}">
                <a16:creationId xmlns:a16="http://schemas.microsoft.com/office/drawing/2014/main" id="{DF50068D-C9D2-236D-AF31-BDF13DBBFDC9}"/>
              </a:ext>
            </a:extLst>
          </p:cNvPr>
          <p:cNvSpPr txBox="1"/>
          <p:nvPr/>
        </p:nvSpPr>
        <p:spPr>
          <a:xfrm>
            <a:off x="3563281" y="1859246"/>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41</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18" name="CasellaDiTesto 117">
            <a:extLst>
              <a:ext uri="{FF2B5EF4-FFF2-40B4-BE49-F238E27FC236}">
                <a16:creationId xmlns:a16="http://schemas.microsoft.com/office/drawing/2014/main" id="{6C26F212-2562-C36B-53C1-E4497C79DA4A}"/>
              </a:ext>
            </a:extLst>
          </p:cNvPr>
          <p:cNvSpPr txBox="1"/>
          <p:nvPr/>
        </p:nvSpPr>
        <p:spPr>
          <a:xfrm>
            <a:off x="3563281" y="212778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42</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19" name="CasellaDiTesto 118">
            <a:extLst>
              <a:ext uri="{FF2B5EF4-FFF2-40B4-BE49-F238E27FC236}">
                <a16:creationId xmlns:a16="http://schemas.microsoft.com/office/drawing/2014/main" id="{D137BEF8-DF56-4007-FC7A-A7612D7B6F42}"/>
              </a:ext>
            </a:extLst>
          </p:cNvPr>
          <p:cNvSpPr txBox="1"/>
          <p:nvPr/>
        </p:nvSpPr>
        <p:spPr>
          <a:xfrm>
            <a:off x="3563281" y="2390147"/>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43</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22" name="CasellaDiTesto 121">
            <a:extLst>
              <a:ext uri="{FF2B5EF4-FFF2-40B4-BE49-F238E27FC236}">
                <a16:creationId xmlns:a16="http://schemas.microsoft.com/office/drawing/2014/main" id="{7D685524-1091-B2DD-EA36-4819755E4AD9}"/>
              </a:ext>
            </a:extLst>
          </p:cNvPr>
          <p:cNvSpPr txBox="1"/>
          <p:nvPr/>
        </p:nvSpPr>
        <p:spPr>
          <a:xfrm>
            <a:off x="3563281" y="268229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44</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23" name="CasellaDiTesto 122">
            <a:extLst>
              <a:ext uri="{FF2B5EF4-FFF2-40B4-BE49-F238E27FC236}">
                <a16:creationId xmlns:a16="http://schemas.microsoft.com/office/drawing/2014/main" id="{A8A5E665-8B79-E015-DB95-EC979D04C4C4}"/>
              </a:ext>
            </a:extLst>
          </p:cNvPr>
          <p:cNvSpPr txBox="1"/>
          <p:nvPr/>
        </p:nvSpPr>
        <p:spPr>
          <a:xfrm>
            <a:off x="3563281" y="295082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45</a:t>
            </a:r>
          </a:p>
        </p:txBody>
      </p:sp>
      <p:sp>
        <p:nvSpPr>
          <p:cNvPr id="124" name="CasellaDiTesto 123">
            <a:extLst>
              <a:ext uri="{FF2B5EF4-FFF2-40B4-BE49-F238E27FC236}">
                <a16:creationId xmlns:a16="http://schemas.microsoft.com/office/drawing/2014/main" id="{493C8994-215A-7878-B78E-5B2D6E61631C}"/>
              </a:ext>
            </a:extLst>
          </p:cNvPr>
          <p:cNvSpPr txBox="1"/>
          <p:nvPr/>
        </p:nvSpPr>
        <p:spPr>
          <a:xfrm>
            <a:off x="3563281" y="3189959"/>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46</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25" name="CasellaDiTesto 124">
            <a:extLst>
              <a:ext uri="{FF2B5EF4-FFF2-40B4-BE49-F238E27FC236}">
                <a16:creationId xmlns:a16="http://schemas.microsoft.com/office/drawing/2014/main" id="{A7A0FEC9-21C0-E773-8B30-DB54D0FA7E23}"/>
              </a:ext>
            </a:extLst>
          </p:cNvPr>
          <p:cNvSpPr txBox="1"/>
          <p:nvPr/>
        </p:nvSpPr>
        <p:spPr>
          <a:xfrm>
            <a:off x="3579632" y="346549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47</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30" name="CasellaDiTesto 129">
            <a:extLst>
              <a:ext uri="{FF2B5EF4-FFF2-40B4-BE49-F238E27FC236}">
                <a16:creationId xmlns:a16="http://schemas.microsoft.com/office/drawing/2014/main" id="{8167C13E-638D-2655-565E-15C5374A6AE7}"/>
              </a:ext>
            </a:extLst>
          </p:cNvPr>
          <p:cNvSpPr txBox="1"/>
          <p:nvPr/>
        </p:nvSpPr>
        <p:spPr>
          <a:xfrm>
            <a:off x="3563281" y="3697536"/>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48</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31" name="CasellaDiTesto 130">
            <a:extLst>
              <a:ext uri="{FF2B5EF4-FFF2-40B4-BE49-F238E27FC236}">
                <a16:creationId xmlns:a16="http://schemas.microsoft.com/office/drawing/2014/main" id="{D4732DFF-E47B-EC37-FA07-31D1F8D60C01}"/>
              </a:ext>
            </a:extLst>
          </p:cNvPr>
          <p:cNvSpPr txBox="1"/>
          <p:nvPr/>
        </p:nvSpPr>
        <p:spPr>
          <a:xfrm>
            <a:off x="3563281" y="396607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49</a:t>
            </a:r>
          </a:p>
        </p:txBody>
      </p:sp>
      <p:sp>
        <p:nvSpPr>
          <p:cNvPr id="132" name="CasellaDiTesto 131">
            <a:extLst>
              <a:ext uri="{FF2B5EF4-FFF2-40B4-BE49-F238E27FC236}">
                <a16:creationId xmlns:a16="http://schemas.microsoft.com/office/drawing/2014/main" id="{4F0365F9-A650-0A31-17C9-A5F2E93823EA}"/>
              </a:ext>
            </a:extLst>
          </p:cNvPr>
          <p:cNvSpPr txBox="1"/>
          <p:nvPr/>
        </p:nvSpPr>
        <p:spPr>
          <a:xfrm>
            <a:off x="3563281" y="423460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50</a:t>
            </a:r>
          </a:p>
        </p:txBody>
      </p:sp>
      <p:sp>
        <p:nvSpPr>
          <p:cNvPr id="133" name="CasellaDiTesto 132">
            <a:extLst>
              <a:ext uri="{FF2B5EF4-FFF2-40B4-BE49-F238E27FC236}">
                <a16:creationId xmlns:a16="http://schemas.microsoft.com/office/drawing/2014/main" id="{265EE6F1-3520-47A6-58F9-F83BC466079E}"/>
              </a:ext>
            </a:extLst>
          </p:cNvPr>
          <p:cNvSpPr txBox="1"/>
          <p:nvPr/>
        </p:nvSpPr>
        <p:spPr>
          <a:xfrm>
            <a:off x="3563281" y="4496973"/>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51</a:t>
            </a:r>
          </a:p>
        </p:txBody>
      </p:sp>
      <p:sp>
        <p:nvSpPr>
          <p:cNvPr id="134" name="CasellaDiTesto 133">
            <a:extLst>
              <a:ext uri="{FF2B5EF4-FFF2-40B4-BE49-F238E27FC236}">
                <a16:creationId xmlns:a16="http://schemas.microsoft.com/office/drawing/2014/main" id="{9D425C7A-6E05-4110-DAA4-8E44C8BDB3C3}"/>
              </a:ext>
            </a:extLst>
          </p:cNvPr>
          <p:cNvSpPr txBox="1"/>
          <p:nvPr/>
        </p:nvSpPr>
        <p:spPr>
          <a:xfrm>
            <a:off x="3563281" y="478911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52</a:t>
            </a:r>
          </a:p>
        </p:txBody>
      </p:sp>
      <p:sp>
        <p:nvSpPr>
          <p:cNvPr id="135" name="CasellaDiTesto 134">
            <a:extLst>
              <a:ext uri="{FF2B5EF4-FFF2-40B4-BE49-F238E27FC236}">
                <a16:creationId xmlns:a16="http://schemas.microsoft.com/office/drawing/2014/main" id="{C717124D-FFE2-6DC0-E99B-ECFC2F6FD542}"/>
              </a:ext>
            </a:extLst>
          </p:cNvPr>
          <p:cNvSpPr txBox="1"/>
          <p:nvPr/>
        </p:nvSpPr>
        <p:spPr>
          <a:xfrm>
            <a:off x="3563281" y="505765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53</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36" name="CasellaDiTesto 135">
            <a:extLst>
              <a:ext uri="{FF2B5EF4-FFF2-40B4-BE49-F238E27FC236}">
                <a16:creationId xmlns:a16="http://schemas.microsoft.com/office/drawing/2014/main" id="{C40BA793-A6CE-6125-B622-02700773239E}"/>
              </a:ext>
            </a:extLst>
          </p:cNvPr>
          <p:cNvSpPr txBox="1"/>
          <p:nvPr/>
        </p:nvSpPr>
        <p:spPr>
          <a:xfrm>
            <a:off x="3563281" y="5326190"/>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54</a:t>
            </a:r>
          </a:p>
        </p:txBody>
      </p:sp>
      <p:sp>
        <p:nvSpPr>
          <p:cNvPr id="137" name="CasellaDiTesto 136">
            <a:extLst>
              <a:ext uri="{FF2B5EF4-FFF2-40B4-BE49-F238E27FC236}">
                <a16:creationId xmlns:a16="http://schemas.microsoft.com/office/drawing/2014/main" id="{DA24675D-A0C6-A1E3-D329-54A56F053709}"/>
              </a:ext>
            </a:extLst>
          </p:cNvPr>
          <p:cNvSpPr txBox="1"/>
          <p:nvPr/>
        </p:nvSpPr>
        <p:spPr>
          <a:xfrm>
            <a:off x="3563281" y="560455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55</a:t>
            </a:r>
          </a:p>
        </p:txBody>
      </p:sp>
      <p:sp>
        <p:nvSpPr>
          <p:cNvPr id="138" name="CasellaDiTesto 137">
            <a:extLst>
              <a:ext uri="{FF2B5EF4-FFF2-40B4-BE49-F238E27FC236}">
                <a16:creationId xmlns:a16="http://schemas.microsoft.com/office/drawing/2014/main" id="{5AE84DAE-0EA4-2613-7528-D7D54FD17DF8}"/>
              </a:ext>
            </a:extLst>
          </p:cNvPr>
          <p:cNvSpPr txBox="1"/>
          <p:nvPr/>
        </p:nvSpPr>
        <p:spPr>
          <a:xfrm>
            <a:off x="3563281" y="587309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56</a:t>
            </a:r>
          </a:p>
        </p:txBody>
      </p:sp>
      <p:sp>
        <p:nvSpPr>
          <p:cNvPr id="139" name="CasellaDiTesto 138">
            <a:extLst>
              <a:ext uri="{FF2B5EF4-FFF2-40B4-BE49-F238E27FC236}">
                <a16:creationId xmlns:a16="http://schemas.microsoft.com/office/drawing/2014/main" id="{93F1C377-2A16-DF79-2B23-AB805F675AB1}"/>
              </a:ext>
            </a:extLst>
          </p:cNvPr>
          <p:cNvSpPr txBox="1"/>
          <p:nvPr/>
        </p:nvSpPr>
        <p:spPr>
          <a:xfrm>
            <a:off x="3691177" y="6164091"/>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57</a:t>
            </a:r>
          </a:p>
        </p:txBody>
      </p:sp>
      <p:sp>
        <p:nvSpPr>
          <p:cNvPr id="140" name="CasellaDiTesto 139">
            <a:extLst>
              <a:ext uri="{FF2B5EF4-FFF2-40B4-BE49-F238E27FC236}">
                <a16:creationId xmlns:a16="http://schemas.microsoft.com/office/drawing/2014/main" id="{5E5552B9-47E6-7446-3EF7-0FBDEE122B9E}"/>
              </a:ext>
            </a:extLst>
          </p:cNvPr>
          <p:cNvSpPr txBox="1"/>
          <p:nvPr/>
        </p:nvSpPr>
        <p:spPr>
          <a:xfrm>
            <a:off x="4764798" y="132217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58</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41" name="CasellaDiTesto 140">
            <a:extLst>
              <a:ext uri="{FF2B5EF4-FFF2-40B4-BE49-F238E27FC236}">
                <a16:creationId xmlns:a16="http://schemas.microsoft.com/office/drawing/2014/main" id="{D9F859DF-7E55-20DA-6E88-7284273F54BE}"/>
              </a:ext>
            </a:extLst>
          </p:cNvPr>
          <p:cNvSpPr txBox="1"/>
          <p:nvPr/>
        </p:nvSpPr>
        <p:spPr>
          <a:xfrm>
            <a:off x="4764798" y="1590710"/>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59</a:t>
            </a:r>
          </a:p>
        </p:txBody>
      </p:sp>
      <p:sp>
        <p:nvSpPr>
          <p:cNvPr id="142" name="CasellaDiTesto 141">
            <a:extLst>
              <a:ext uri="{FF2B5EF4-FFF2-40B4-BE49-F238E27FC236}">
                <a16:creationId xmlns:a16="http://schemas.microsoft.com/office/drawing/2014/main" id="{8FE84A8F-CBE6-74D1-493B-0A350C174F50}"/>
              </a:ext>
            </a:extLst>
          </p:cNvPr>
          <p:cNvSpPr txBox="1"/>
          <p:nvPr/>
        </p:nvSpPr>
        <p:spPr>
          <a:xfrm>
            <a:off x="4764798" y="1859246"/>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60</a:t>
            </a:r>
          </a:p>
        </p:txBody>
      </p:sp>
      <p:sp>
        <p:nvSpPr>
          <p:cNvPr id="143" name="CasellaDiTesto 142">
            <a:extLst>
              <a:ext uri="{FF2B5EF4-FFF2-40B4-BE49-F238E27FC236}">
                <a16:creationId xmlns:a16="http://schemas.microsoft.com/office/drawing/2014/main" id="{F1303F3E-009F-3176-C324-16CBBC5B780C}"/>
              </a:ext>
            </a:extLst>
          </p:cNvPr>
          <p:cNvSpPr txBox="1"/>
          <p:nvPr/>
        </p:nvSpPr>
        <p:spPr>
          <a:xfrm>
            <a:off x="4764798" y="212778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61</a:t>
            </a:r>
          </a:p>
        </p:txBody>
      </p:sp>
      <p:sp>
        <p:nvSpPr>
          <p:cNvPr id="144" name="CasellaDiTesto 143">
            <a:extLst>
              <a:ext uri="{FF2B5EF4-FFF2-40B4-BE49-F238E27FC236}">
                <a16:creationId xmlns:a16="http://schemas.microsoft.com/office/drawing/2014/main" id="{4BD37CAD-FC32-F587-3338-6C1C2F5088FC}"/>
              </a:ext>
            </a:extLst>
          </p:cNvPr>
          <p:cNvSpPr txBox="1"/>
          <p:nvPr/>
        </p:nvSpPr>
        <p:spPr>
          <a:xfrm>
            <a:off x="4764798" y="2390147"/>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62</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45" name="CasellaDiTesto 144">
            <a:extLst>
              <a:ext uri="{FF2B5EF4-FFF2-40B4-BE49-F238E27FC236}">
                <a16:creationId xmlns:a16="http://schemas.microsoft.com/office/drawing/2014/main" id="{473D14EF-FC24-98C1-7508-AA65459193C1}"/>
              </a:ext>
            </a:extLst>
          </p:cNvPr>
          <p:cNvSpPr txBox="1"/>
          <p:nvPr/>
        </p:nvSpPr>
        <p:spPr>
          <a:xfrm>
            <a:off x="4764798" y="268229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63</a:t>
            </a:r>
          </a:p>
        </p:txBody>
      </p:sp>
      <p:sp>
        <p:nvSpPr>
          <p:cNvPr id="146" name="CasellaDiTesto 145">
            <a:extLst>
              <a:ext uri="{FF2B5EF4-FFF2-40B4-BE49-F238E27FC236}">
                <a16:creationId xmlns:a16="http://schemas.microsoft.com/office/drawing/2014/main" id="{931A15CB-89C3-5E6F-AAA0-38594A032D5B}"/>
              </a:ext>
            </a:extLst>
          </p:cNvPr>
          <p:cNvSpPr txBox="1"/>
          <p:nvPr/>
        </p:nvSpPr>
        <p:spPr>
          <a:xfrm>
            <a:off x="4764798" y="295082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64</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47" name="CasellaDiTesto 146">
            <a:extLst>
              <a:ext uri="{FF2B5EF4-FFF2-40B4-BE49-F238E27FC236}">
                <a16:creationId xmlns:a16="http://schemas.microsoft.com/office/drawing/2014/main" id="{5C18D9E4-22CE-8C6F-57FD-8F4C5612CB45}"/>
              </a:ext>
            </a:extLst>
          </p:cNvPr>
          <p:cNvSpPr txBox="1"/>
          <p:nvPr/>
        </p:nvSpPr>
        <p:spPr>
          <a:xfrm>
            <a:off x="4764798" y="3189959"/>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65</a:t>
            </a:r>
          </a:p>
        </p:txBody>
      </p:sp>
      <p:sp>
        <p:nvSpPr>
          <p:cNvPr id="148" name="CasellaDiTesto 147">
            <a:extLst>
              <a:ext uri="{FF2B5EF4-FFF2-40B4-BE49-F238E27FC236}">
                <a16:creationId xmlns:a16="http://schemas.microsoft.com/office/drawing/2014/main" id="{96B60E81-B2C2-7C31-7404-1ED68F29E47C}"/>
              </a:ext>
            </a:extLst>
          </p:cNvPr>
          <p:cNvSpPr txBox="1"/>
          <p:nvPr/>
        </p:nvSpPr>
        <p:spPr>
          <a:xfrm>
            <a:off x="4764798" y="3429000"/>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66</a:t>
            </a:r>
          </a:p>
        </p:txBody>
      </p:sp>
      <p:sp>
        <p:nvSpPr>
          <p:cNvPr id="149" name="CasellaDiTesto 148">
            <a:extLst>
              <a:ext uri="{FF2B5EF4-FFF2-40B4-BE49-F238E27FC236}">
                <a16:creationId xmlns:a16="http://schemas.microsoft.com/office/drawing/2014/main" id="{B27CD8CC-D5C5-6677-6415-B56600044E9E}"/>
              </a:ext>
            </a:extLst>
          </p:cNvPr>
          <p:cNvSpPr txBox="1"/>
          <p:nvPr/>
        </p:nvSpPr>
        <p:spPr>
          <a:xfrm>
            <a:off x="4764798" y="3697536"/>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67</a:t>
            </a:r>
          </a:p>
        </p:txBody>
      </p:sp>
      <p:sp>
        <p:nvSpPr>
          <p:cNvPr id="150" name="CasellaDiTesto 149">
            <a:extLst>
              <a:ext uri="{FF2B5EF4-FFF2-40B4-BE49-F238E27FC236}">
                <a16:creationId xmlns:a16="http://schemas.microsoft.com/office/drawing/2014/main" id="{98D326FE-9CA4-B820-D987-B8324976C509}"/>
              </a:ext>
            </a:extLst>
          </p:cNvPr>
          <p:cNvSpPr txBox="1"/>
          <p:nvPr/>
        </p:nvSpPr>
        <p:spPr>
          <a:xfrm>
            <a:off x="4764798" y="396607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68</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51" name="CasellaDiTesto 150">
            <a:extLst>
              <a:ext uri="{FF2B5EF4-FFF2-40B4-BE49-F238E27FC236}">
                <a16:creationId xmlns:a16="http://schemas.microsoft.com/office/drawing/2014/main" id="{410013D4-FF4D-C54D-3B05-D5904C6DA04A}"/>
              </a:ext>
            </a:extLst>
          </p:cNvPr>
          <p:cNvSpPr txBox="1"/>
          <p:nvPr/>
        </p:nvSpPr>
        <p:spPr>
          <a:xfrm>
            <a:off x="4764798" y="423460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69</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52" name="CasellaDiTesto 151">
            <a:extLst>
              <a:ext uri="{FF2B5EF4-FFF2-40B4-BE49-F238E27FC236}">
                <a16:creationId xmlns:a16="http://schemas.microsoft.com/office/drawing/2014/main" id="{499481FA-B7BD-9247-728A-82CDD40A33A7}"/>
              </a:ext>
            </a:extLst>
          </p:cNvPr>
          <p:cNvSpPr txBox="1"/>
          <p:nvPr/>
        </p:nvSpPr>
        <p:spPr>
          <a:xfrm>
            <a:off x="4764798" y="4496973"/>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70</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53" name="CasellaDiTesto 152">
            <a:extLst>
              <a:ext uri="{FF2B5EF4-FFF2-40B4-BE49-F238E27FC236}">
                <a16:creationId xmlns:a16="http://schemas.microsoft.com/office/drawing/2014/main" id="{EC252201-8826-35B1-3E34-48200F7339F4}"/>
              </a:ext>
            </a:extLst>
          </p:cNvPr>
          <p:cNvSpPr txBox="1"/>
          <p:nvPr/>
        </p:nvSpPr>
        <p:spPr>
          <a:xfrm>
            <a:off x="4764798" y="478911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71</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54" name="CasellaDiTesto 153">
            <a:extLst>
              <a:ext uri="{FF2B5EF4-FFF2-40B4-BE49-F238E27FC236}">
                <a16:creationId xmlns:a16="http://schemas.microsoft.com/office/drawing/2014/main" id="{C93DC256-5B32-D383-3796-98180E163904}"/>
              </a:ext>
            </a:extLst>
          </p:cNvPr>
          <p:cNvSpPr txBox="1"/>
          <p:nvPr/>
        </p:nvSpPr>
        <p:spPr>
          <a:xfrm>
            <a:off x="4764798" y="505765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72</a:t>
            </a:r>
          </a:p>
        </p:txBody>
      </p:sp>
      <p:sp>
        <p:nvSpPr>
          <p:cNvPr id="155" name="CasellaDiTesto 154">
            <a:extLst>
              <a:ext uri="{FF2B5EF4-FFF2-40B4-BE49-F238E27FC236}">
                <a16:creationId xmlns:a16="http://schemas.microsoft.com/office/drawing/2014/main" id="{D8C58503-8A9C-227A-48A1-E27658E55561}"/>
              </a:ext>
            </a:extLst>
          </p:cNvPr>
          <p:cNvSpPr txBox="1"/>
          <p:nvPr/>
        </p:nvSpPr>
        <p:spPr>
          <a:xfrm>
            <a:off x="4764798" y="5326190"/>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73</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56" name="CasellaDiTesto 155">
            <a:extLst>
              <a:ext uri="{FF2B5EF4-FFF2-40B4-BE49-F238E27FC236}">
                <a16:creationId xmlns:a16="http://schemas.microsoft.com/office/drawing/2014/main" id="{AD73B488-0B49-21CF-8F46-E4710398C067}"/>
              </a:ext>
            </a:extLst>
          </p:cNvPr>
          <p:cNvSpPr txBox="1"/>
          <p:nvPr/>
        </p:nvSpPr>
        <p:spPr>
          <a:xfrm>
            <a:off x="4764798" y="560455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74</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57" name="CasellaDiTesto 156">
            <a:extLst>
              <a:ext uri="{FF2B5EF4-FFF2-40B4-BE49-F238E27FC236}">
                <a16:creationId xmlns:a16="http://schemas.microsoft.com/office/drawing/2014/main" id="{BC438488-DE89-77B4-971B-F8B62521643C}"/>
              </a:ext>
            </a:extLst>
          </p:cNvPr>
          <p:cNvSpPr txBox="1"/>
          <p:nvPr/>
        </p:nvSpPr>
        <p:spPr>
          <a:xfrm>
            <a:off x="4764798" y="587309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75</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58" name="CasellaDiTesto 157">
            <a:extLst>
              <a:ext uri="{FF2B5EF4-FFF2-40B4-BE49-F238E27FC236}">
                <a16:creationId xmlns:a16="http://schemas.microsoft.com/office/drawing/2014/main" id="{BB8DCC1C-B27F-7D24-D021-60CF53DA5448}"/>
              </a:ext>
            </a:extLst>
          </p:cNvPr>
          <p:cNvSpPr txBox="1"/>
          <p:nvPr/>
        </p:nvSpPr>
        <p:spPr>
          <a:xfrm>
            <a:off x="4764798" y="617108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76</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61" name="CasellaDiTesto 160">
            <a:extLst>
              <a:ext uri="{FF2B5EF4-FFF2-40B4-BE49-F238E27FC236}">
                <a16:creationId xmlns:a16="http://schemas.microsoft.com/office/drawing/2014/main" id="{B9F1E85F-5B8F-74F8-2FBF-CE2A323702AA}"/>
              </a:ext>
            </a:extLst>
          </p:cNvPr>
          <p:cNvSpPr txBox="1"/>
          <p:nvPr/>
        </p:nvSpPr>
        <p:spPr>
          <a:xfrm>
            <a:off x="5966315" y="132217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77</a:t>
            </a:r>
          </a:p>
        </p:txBody>
      </p:sp>
      <p:sp>
        <p:nvSpPr>
          <p:cNvPr id="162" name="CasellaDiTesto 161">
            <a:extLst>
              <a:ext uri="{FF2B5EF4-FFF2-40B4-BE49-F238E27FC236}">
                <a16:creationId xmlns:a16="http://schemas.microsoft.com/office/drawing/2014/main" id="{90823AF1-B613-FD80-843A-60E11037CCC5}"/>
              </a:ext>
            </a:extLst>
          </p:cNvPr>
          <p:cNvSpPr txBox="1"/>
          <p:nvPr/>
        </p:nvSpPr>
        <p:spPr>
          <a:xfrm>
            <a:off x="5966315" y="1590710"/>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78</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63" name="CasellaDiTesto 162">
            <a:extLst>
              <a:ext uri="{FF2B5EF4-FFF2-40B4-BE49-F238E27FC236}">
                <a16:creationId xmlns:a16="http://schemas.microsoft.com/office/drawing/2014/main" id="{645F166C-A8D6-6098-D897-2A87491EA08C}"/>
              </a:ext>
            </a:extLst>
          </p:cNvPr>
          <p:cNvSpPr txBox="1"/>
          <p:nvPr/>
        </p:nvSpPr>
        <p:spPr>
          <a:xfrm>
            <a:off x="5966315" y="1859246"/>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79</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64" name="CasellaDiTesto 163">
            <a:extLst>
              <a:ext uri="{FF2B5EF4-FFF2-40B4-BE49-F238E27FC236}">
                <a16:creationId xmlns:a16="http://schemas.microsoft.com/office/drawing/2014/main" id="{2CEC5814-1738-44CF-1285-2EAB0F196EE8}"/>
              </a:ext>
            </a:extLst>
          </p:cNvPr>
          <p:cNvSpPr txBox="1"/>
          <p:nvPr/>
        </p:nvSpPr>
        <p:spPr>
          <a:xfrm>
            <a:off x="5966315" y="212778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80</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65" name="CasellaDiTesto 164">
            <a:extLst>
              <a:ext uri="{FF2B5EF4-FFF2-40B4-BE49-F238E27FC236}">
                <a16:creationId xmlns:a16="http://schemas.microsoft.com/office/drawing/2014/main" id="{701BFCB4-9BE6-B8AA-7A0F-7AFC52F22C28}"/>
              </a:ext>
            </a:extLst>
          </p:cNvPr>
          <p:cNvSpPr txBox="1"/>
          <p:nvPr/>
        </p:nvSpPr>
        <p:spPr>
          <a:xfrm>
            <a:off x="5966315" y="2390147"/>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81</a:t>
            </a:r>
          </a:p>
        </p:txBody>
      </p:sp>
      <p:sp>
        <p:nvSpPr>
          <p:cNvPr id="166" name="CasellaDiTesto 165">
            <a:extLst>
              <a:ext uri="{FF2B5EF4-FFF2-40B4-BE49-F238E27FC236}">
                <a16:creationId xmlns:a16="http://schemas.microsoft.com/office/drawing/2014/main" id="{93BF777C-E0D1-8F06-B4BE-43607C0C0855}"/>
              </a:ext>
            </a:extLst>
          </p:cNvPr>
          <p:cNvSpPr txBox="1"/>
          <p:nvPr/>
        </p:nvSpPr>
        <p:spPr>
          <a:xfrm>
            <a:off x="5966315" y="268229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82</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67" name="CasellaDiTesto 166">
            <a:extLst>
              <a:ext uri="{FF2B5EF4-FFF2-40B4-BE49-F238E27FC236}">
                <a16:creationId xmlns:a16="http://schemas.microsoft.com/office/drawing/2014/main" id="{3A946C74-E4CA-2A0C-6710-41D817939EA4}"/>
              </a:ext>
            </a:extLst>
          </p:cNvPr>
          <p:cNvSpPr txBox="1"/>
          <p:nvPr/>
        </p:nvSpPr>
        <p:spPr>
          <a:xfrm>
            <a:off x="5966315" y="295082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83</a:t>
            </a:r>
          </a:p>
        </p:txBody>
      </p:sp>
      <p:sp>
        <p:nvSpPr>
          <p:cNvPr id="168" name="CasellaDiTesto 167">
            <a:extLst>
              <a:ext uri="{FF2B5EF4-FFF2-40B4-BE49-F238E27FC236}">
                <a16:creationId xmlns:a16="http://schemas.microsoft.com/office/drawing/2014/main" id="{D4E5DAA4-2A4D-C543-F81F-24C56EA69BED}"/>
              </a:ext>
            </a:extLst>
          </p:cNvPr>
          <p:cNvSpPr txBox="1"/>
          <p:nvPr/>
        </p:nvSpPr>
        <p:spPr>
          <a:xfrm>
            <a:off x="5966315" y="3189959"/>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84</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69" name="CasellaDiTesto 168">
            <a:extLst>
              <a:ext uri="{FF2B5EF4-FFF2-40B4-BE49-F238E27FC236}">
                <a16:creationId xmlns:a16="http://schemas.microsoft.com/office/drawing/2014/main" id="{46D9C3E2-73B1-9BAF-734A-9D3E5108E574}"/>
              </a:ext>
            </a:extLst>
          </p:cNvPr>
          <p:cNvSpPr txBox="1"/>
          <p:nvPr/>
        </p:nvSpPr>
        <p:spPr>
          <a:xfrm>
            <a:off x="5966315" y="3429000"/>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85</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70" name="CasellaDiTesto 169">
            <a:extLst>
              <a:ext uri="{FF2B5EF4-FFF2-40B4-BE49-F238E27FC236}">
                <a16:creationId xmlns:a16="http://schemas.microsoft.com/office/drawing/2014/main" id="{3E34FADA-91D8-F927-D45F-BC77028D0209}"/>
              </a:ext>
            </a:extLst>
          </p:cNvPr>
          <p:cNvSpPr txBox="1"/>
          <p:nvPr/>
        </p:nvSpPr>
        <p:spPr>
          <a:xfrm>
            <a:off x="5966315" y="3697536"/>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86</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71" name="CasellaDiTesto 170">
            <a:extLst>
              <a:ext uri="{FF2B5EF4-FFF2-40B4-BE49-F238E27FC236}">
                <a16:creationId xmlns:a16="http://schemas.microsoft.com/office/drawing/2014/main" id="{7A19BB9C-8E0D-ECB7-A68C-BB7409610A6F}"/>
              </a:ext>
            </a:extLst>
          </p:cNvPr>
          <p:cNvSpPr txBox="1"/>
          <p:nvPr/>
        </p:nvSpPr>
        <p:spPr>
          <a:xfrm>
            <a:off x="5966315" y="396607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87</a:t>
            </a:r>
          </a:p>
        </p:txBody>
      </p:sp>
      <p:sp>
        <p:nvSpPr>
          <p:cNvPr id="172" name="CasellaDiTesto 171">
            <a:extLst>
              <a:ext uri="{FF2B5EF4-FFF2-40B4-BE49-F238E27FC236}">
                <a16:creationId xmlns:a16="http://schemas.microsoft.com/office/drawing/2014/main" id="{1FAAF0C7-E1E9-EDDB-65C3-DB1A3A00AE4F}"/>
              </a:ext>
            </a:extLst>
          </p:cNvPr>
          <p:cNvSpPr txBox="1"/>
          <p:nvPr/>
        </p:nvSpPr>
        <p:spPr>
          <a:xfrm>
            <a:off x="5966315" y="423460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88</a:t>
            </a:r>
          </a:p>
        </p:txBody>
      </p:sp>
      <p:sp>
        <p:nvSpPr>
          <p:cNvPr id="173" name="CasellaDiTesto 172">
            <a:extLst>
              <a:ext uri="{FF2B5EF4-FFF2-40B4-BE49-F238E27FC236}">
                <a16:creationId xmlns:a16="http://schemas.microsoft.com/office/drawing/2014/main" id="{7A7AA8DD-565F-D38A-D948-20913CBEF0B9}"/>
              </a:ext>
            </a:extLst>
          </p:cNvPr>
          <p:cNvSpPr txBox="1"/>
          <p:nvPr/>
        </p:nvSpPr>
        <p:spPr>
          <a:xfrm>
            <a:off x="5966315" y="4496973"/>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89</a:t>
            </a:r>
          </a:p>
        </p:txBody>
      </p:sp>
      <p:sp>
        <p:nvSpPr>
          <p:cNvPr id="174" name="CasellaDiTesto 173">
            <a:extLst>
              <a:ext uri="{FF2B5EF4-FFF2-40B4-BE49-F238E27FC236}">
                <a16:creationId xmlns:a16="http://schemas.microsoft.com/office/drawing/2014/main" id="{D7451852-8080-E373-7219-655F3F4E4663}"/>
              </a:ext>
            </a:extLst>
          </p:cNvPr>
          <p:cNvSpPr txBox="1"/>
          <p:nvPr/>
        </p:nvSpPr>
        <p:spPr>
          <a:xfrm>
            <a:off x="5966315" y="478911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90</a:t>
            </a:r>
          </a:p>
        </p:txBody>
      </p:sp>
      <p:sp>
        <p:nvSpPr>
          <p:cNvPr id="175" name="CasellaDiTesto 174">
            <a:extLst>
              <a:ext uri="{FF2B5EF4-FFF2-40B4-BE49-F238E27FC236}">
                <a16:creationId xmlns:a16="http://schemas.microsoft.com/office/drawing/2014/main" id="{C8504B5C-B2A1-E437-B247-EB33FBABBA2A}"/>
              </a:ext>
            </a:extLst>
          </p:cNvPr>
          <p:cNvSpPr txBox="1"/>
          <p:nvPr/>
        </p:nvSpPr>
        <p:spPr>
          <a:xfrm>
            <a:off x="5966315" y="505765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91</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76" name="CasellaDiTesto 175">
            <a:extLst>
              <a:ext uri="{FF2B5EF4-FFF2-40B4-BE49-F238E27FC236}">
                <a16:creationId xmlns:a16="http://schemas.microsoft.com/office/drawing/2014/main" id="{BF34945F-4A91-A275-AC63-7376DE781F8C}"/>
              </a:ext>
            </a:extLst>
          </p:cNvPr>
          <p:cNvSpPr txBox="1"/>
          <p:nvPr/>
        </p:nvSpPr>
        <p:spPr>
          <a:xfrm>
            <a:off x="5966315" y="5326190"/>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92</a:t>
            </a:r>
          </a:p>
        </p:txBody>
      </p:sp>
      <p:sp>
        <p:nvSpPr>
          <p:cNvPr id="177" name="CasellaDiTesto 176">
            <a:extLst>
              <a:ext uri="{FF2B5EF4-FFF2-40B4-BE49-F238E27FC236}">
                <a16:creationId xmlns:a16="http://schemas.microsoft.com/office/drawing/2014/main" id="{844C534C-F4D6-4913-D30B-891CAF034C37}"/>
              </a:ext>
            </a:extLst>
          </p:cNvPr>
          <p:cNvSpPr txBox="1"/>
          <p:nvPr/>
        </p:nvSpPr>
        <p:spPr>
          <a:xfrm>
            <a:off x="5966315" y="5604558"/>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93</a:t>
            </a:r>
          </a:p>
        </p:txBody>
      </p:sp>
      <p:sp>
        <p:nvSpPr>
          <p:cNvPr id="178" name="CasellaDiTesto 177">
            <a:extLst>
              <a:ext uri="{FF2B5EF4-FFF2-40B4-BE49-F238E27FC236}">
                <a16:creationId xmlns:a16="http://schemas.microsoft.com/office/drawing/2014/main" id="{E80748D1-84D9-2BBB-475C-7FFBD1EB1EA4}"/>
              </a:ext>
            </a:extLst>
          </p:cNvPr>
          <p:cNvSpPr txBox="1"/>
          <p:nvPr/>
        </p:nvSpPr>
        <p:spPr>
          <a:xfrm>
            <a:off x="5966315" y="5873094"/>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94</a:t>
            </a:r>
          </a:p>
        </p:txBody>
      </p:sp>
      <p:sp>
        <p:nvSpPr>
          <p:cNvPr id="179" name="CasellaDiTesto 178">
            <a:extLst>
              <a:ext uri="{FF2B5EF4-FFF2-40B4-BE49-F238E27FC236}">
                <a16:creationId xmlns:a16="http://schemas.microsoft.com/office/drawing/2014/main" id="{399EF91A-9256-3680-C49C-7D80395A7D13}"/>
              </a:ext>
            </a:extLst>
          </p:cNvPr>
          <p:cNvSpPr txBox="1"/>
          <p:nvPr/>
        </p:nvSpPr>
        <p:spPr>
          <a:xfrm>
            <a:off x="5966315" y="6171082"/>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95</a:t>
            </a:r>
          </a:p>
        </p:txBody>
      </p:sp>
      <p:sp>
        <p:nvSpPr>
          <p:cNvPr id="180" name="CasellaDiTesto 179">
            <a:extLst>
              <a:ext uri="{FF2B5EF4-FFF2-40B4-BE49-F238E27FC236}">
                <a16:creationId xmlns:a16="http://schemas.microsoft.com/office/drawing/2014/main" id="{0C967475-F17F-7373-956B-5FB7004F6D2B}"/>
              </a:ext>
            </a:extLst>
          </p:cNvPr>
          <p:cNvSpPr txBox="1"/>
          <p:nvPr/>
        </p:nvSpPr>
        <p:spPr>
          <a:xfrm>
            <a:off x="7188975" y="1318313"/>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96</a:t>
            </a:r>
          </a:p>
        </p:txBody>
      </p:sp>
      <p:sp>
        <p:nvSpPr>
          <p:cNvPr id="181" name="CasellaDiTesto 180">
            <a:extLst>
              <a:ext uri="{FF2B5EF4-FFF2-40B4-BE49-F238E27FC236}">
                <a16:creationId xmlns:a16="http://schemas.microsoft.com/office/drawing/2014/main" id="{5F417C74-6FC2-8A93-02A6-01CE492DF268}"/>
              </a:ext>
            </a:extLst>
          </p:cNvPr>
          <p:cNvSpPr txBox="1"/>
          <p:nvPr/>
        </p:nvSpPr>
        <p:spPr>
          <a:xfrm>
            <a:off x="7188975" y="1586849"/>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97</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82" name="CasellaDiTesto 181">
            <a:extLst>
              <a:ext uri="{FF2B5EF4-FFF2-40B4-BE49-F238E27FC236}">
                <a16:creationId xmlns:a16="http://schemas.microsoft.com/office/drawing/2014/main" id="{875B5778-C4F9-EAEF-F7D7-281C58DF3ADF}"/>
              </a:ext>
            </a:extLst>
          </p:cNvPr>
          <p:cNvSpPr txBox="1"/>
          <p:nvPr/>
        </p:nvSpPr>
        <p:spPr>
          <a:xfrm>
            <a:off x="7188975" y="1855385"/>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98</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83" name="CasellaDiTesto 182">
            <a:extLst>
              <a:ext uri="{FF2B5EF4-FFF2-40B4-BE49-F238E27FC236}">
                <a16:creationId xmlns:a16="http://schemas.microsoft.com/office/drawing/2014/main" id="{07273ADE-94AD-9BDF-ACDB-D50C875EC2C3}"/>
              </a:ext>
            </a:extLst>
          </p:cNvPr>
          <p:cNvSpPr txBox="1"/>
          <p:nvPr/>
        </p:nvSpPr>
        <p:spPr>
          <a:xfrm>
            <a:off x="7290270" y="2123433"/>
            <a:ext cx="28849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it-IT" sz="1100" dirty="0">
                <a:solidFill>
                  <a:srgbClr val="004C6C"/>
                </a:solidFill>
                <a:latin typeface="Century Gothic" panose="020B0502020202020204" pitchFamily="34" charset="0"/>
              </a:rPr>
              <a:t>99</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184" name="CasellaDiTesto 183">
            <a:extLst>
              <a:ext uri="{FF2B5EF4-FFF2-40B4-BE49-F238E27FC236}">
                <a16:creationId xmlns:a16="http://schemas.microsoft.com/office/drawing/2014/main" id="{752DDAD8-CE12-18C5-945B-397307328252}"/>
              </a:ext>
            </a:extLst>
          </p:cNvPr>
          <p:cNvSpPr txBox="1"/>
          <p:nvPr/>
        </p:nvSpPr>
        <p:spPr>
          <a:xfrm>
            <a:off x="7164116" y="2386806"/>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100</a:t>
            </a:r>
          </a:p>
        </p:txBody>
      </p:sp>
      <p:sp>
        <p:nvSpPr>
          <p:cNvPr id="218" name="CasellaDiTesto 217">
            <a:extLst>
              <a:ext uri="{FF2B5EF4-FFF2-40B4-BE49-F238E27FC236}">
                <a16:creationId xmlns:a16="http://schemas.microsoft.com/office/drawing/2014/main" id="{23C51B0B-5CD3-0A86-5896-ECD700E558B4}"/>
              </a:ext>
            </a:extLst>
          </p:cNvPr>
          <p:cNvSpPr txBox="1"/>
          <p:nvPr/>
        </p:nvSpPr>
        <p:spPr>
          <a:xfrm>
            <a:off x="7164116" y="2659705"/>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10</a:t>
            </a:r>
            <a:r>
              <a:rPr lang="it-IT" sz="1100" dirty="0">
                <a:solidFill>
                  <a:srgbClr val="004C6C"/>
                </a:solidFill>
                <a:latin typeface="Century Gothic" panose="020B0502020202020204" pitchFamily="34" charset="0"/>
              </a:rPr>
              <a:t>1</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219" name="CasellaDiTesto 218">
            <a:extLst>
              <a:ext uri="{FF2B5EF4-FFF2-40B4-BE49-F238E27FC236}">
                <a16:creationId xmlns:a16="http://schemas.microsoft.com/office/drawing/2014/main" id="{C820C6F0-45EF-8B0E-48C9-36B97F8B7A12}"/>
              </a:ext>
            </a:extLst>
          </p:cNvPr>
          <p:cNvSpPr txBox="1"/>
          <p:nvPr/>
        </p:nvSpPr>
        <p:spPr>
          <a:xfrm>
            <a:off x="7164116" y="2925157"/>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10</a:t>
            </a:r>
            <a:r>
              <a:rPr lang="it-IT" sz="1100" dirty="0">
                <a:solidFill>
                  <a:srgbClr val="004C6C"/>
                </a:solidFill>
                <a:latin typeface="Century Gothic" panose="020B0502020202020204" pitchFamily="34" charset="0"/>
              </a:rPr>
              <a:t>2</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220" name="CasellaDiTesto 219">
            <a:extLst>
              <a:ext uri="{FF2B5EF4-FFF2-40B4-BE49-F238E27FC236}">
                <a16:creationId xmlns:a16="http://schemas.microsoft.com/office/drawing/2014/main" id="{F32E1196-E72A-32F3-E21B-763D0BC8A70B}"/>
              </a:ext>
            </a:extLst>
          </p:cNvPr>
          <p:cNvSpPr txBox="1"/>
          <p:nvPr/>
        </p:nvSpPr>
        <p:spPr>
          <a:xfrm>
            <a:off x="7164116" y="3208726"/>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10</a:t>
            </a:r>
            <a:r>
              <a:rPr lang="it-IT" sz="1100" dirty="0">
                <a:solidFill>
                  <a:srgbClr val="004C6C"/>
                </a:solidFill>
                <a:latin typeface="Century Gothic" panose="020B0502020202020204" pitchFamily="34" charset="0"/>
              </a:rPr>
              <a:t>3</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221" name="CasellaDiTesto 220">
            <a:extLst>
              <a:ext uri="{FF2B5EF4-FFF2-40B4-BE49-F238E27FC236}">
                <a16:creationId xmlns:a16="http://schemas.microsoft.com/office/drawing/2014/main" id="{79AE2954-4B71-0C3D-9B09-8A42880E2843}"/>
              </a:ext>
            </a:extLst>
          </p:cNvPr>
          <p:cNvSpPr txBox="1"/>
          <p:nvPr/>
        </p:nvSpPr>
        <p:spPr>
          <a:xfrm>
            <a:off x="7164116" y="3470332"/>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10</a:t>
            </a:r>
            <a:r>
              <a:rPr lang="it-IT" sz="1100" dirty="0">
                <a:solidFill>
                  <a:srgbClr val="004C6C"/>
                </a:solidFill>
                <a:latin typeface="Century Gothic" panose="020B0502020202020204" pitchFamily="34" charset="0"/>
              </a:rPr>
              <a:t>4</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222" name="CasellaDiTesto 221">
            <a:extLst>
              <a:ext uri="{FF2B5EF4-FFF2-40B4-BE49-F238E27FC236}">
                <a16:creationId xmlns:a16="http://schemas.microsoft.com/office/drawing/2014/main" id="{32A5DA40-9482-9C5C-A9F3-5F1C6B9360A4}"/>
              </a:ext>
            </a:extLst>
          </p:cNvPr>
          <p:cNvSpPr txBox="1"/>
          <p:nvPr/>
        </p:nvSpPr>
        <p:spPr>
          <a:xfrm>
            <a:off x="7164116" y="3746415"/>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10</a:t>
            </a:r>
            <a:r>
              <a:rPr lang="it-IT" sz="1100" dirty="0">
                <a:solidFill>
                  <a:srgbClr val="004C6C"/>
                </a:solidFill>
                <a:latin typeface="Century Gothic" panose="020B0502020202020204" pitchFamily="34" charset="0"/>
              </a:rPr>
              <a:t>5</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223" name="CasellaDiTesto 222">
            <a:extLst>
              <a:ext uri="{FF2B5EF4-FFF2-40B4-BE49-F238E27FC236}">
                <a16:creationId xmlns:a16="http://schemas.microsoft.com/office/drawing/2014/main" id="{838A8709-5114-5F7F-630F-84DE60CD9395}"/>
              </a:ext>
            </a:extLst>
          </p:cNvPr>
          <p:cNvSpPr txBox="1"/>
          <p:nvPr/>
        </p:nvSpPr>
        <p:spPr>
          <a:xfrm>
            <a:off x="7164116" y="4019314"/>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106</a:t>
            </a:r>
          </a:p>
        </p:txBody>
      </p:sp>
      <p:sp>
        <p:nvSpPr>
          <p:cNvPr id="224" name="CasellaDiTesto 223">
            <a:extLst>
              <a:ext uri="{FF2B5EF4-FFF2-40B4-BE49-F238E27FC236}">
                <a16:creationId xmlns:a16="http://schemas.microsoft.com/office/drawing/2014/main" id="{681E0E04-3B62-4D5C-BEDB-64600DA6D4DE}"/>
              </a:ext>
            </a:extLst>
          </p:cNvPr>
          <p:cNvSpPr txBox="1"/>
          <p:nvPr/>
        </p:nvSpPr>
        <p:spPr>
          <a:xfrm>
            <a:off x="7164116" y="4284766"/>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107</a:t>
            </a:r>
          </a:p>
        </p:txBody>
      </p:sp>
      <p:sp>
        <p:nvSpPr>
          <p:cNvPr id="225" name="CasellaDiTesto 224">
            <a:extLst>
              <a:ext uri="{FF2B5EF4-FFF2-40B4-BE49-F238E27FC236}">
                <a16:creationId xmlns:a16="http://schemas.microsoft.com/office/drawing/2014/main" id="{75A89EFB-DD5B-5943-9ECD-C83003769F19}"/>
              </a:ext>
            </a:extLst>
          </p:cNvPr>
          <p:cNvSpPr txBox="1"/>
          <p:nvPr/>
        </p:nvSpPr>
        <p:spPr>
          <a:xfrm>
            <a:off x="7164116" y="4568335"/>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108</a:t>
            </a:r>
          </a:p>
        </p:txBody>
      </p:sp>
      <p:sp>
        <p:nvSpPr>
          <p:cNvPr id="226" name="CasellaDiTesto 225">
            <a:extLst>
              <a:ext uri="{FF2B5EF4-FFF2-40B4-BE49-F238E27FC236}">
                <a16:creationId xmlns:a16="http://schemas.microsoft.com/office/drawing/2014/main" id="{F6A32D7C-19FD-2BCF-1826-F88E7CEEAB8D}"/>
              </a:ext>
            </a:extLst>
          </p:cNvPr>
          <p:cNvSpPr txBox="1"/>
          <p:nvPr/>
        </p:nvSpPr>
        <p:spPr>
          <a:xfrm>
            <a:off x="7164116" y="4829941"/>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109</a:t>
            </a:r>
          </a:p>
        </p:txBody>
      </p:sp>
      <p:sp>
        <p:nvSpPr>
          <p:cNvPr id="227" name="CasellaDiTesto 226">
            <a:extLst>
              <a:ext uri="{FF2B5EF4-FFF2-40B4-BE49-F238E27FC236}">
                <a16:creationId xmlns:a16="http://schemas.microsoft.com/office/drawing/2014/main" id="{0172B58D-A08E-1518-7357-C2E4B659F0D3}"/>
              </a:ext>
            </a:extLst>
          </p:cNvPr>
          <p:cNvSpPr txBox="1"/>
          <p:nvPr/>
        </p:nvSpPr>
        <p:spPr>
          <a:xfrm>
            <a:off x="7164116" y="5091547"/>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110</a:t>
            </a:r>
          </a:p>
        </p:txBody>
      </p:sp>
      <p:sp>
        <p:nvSpPr>
          <p:cNvPr id="228" name="CasellaDiTesto 227">
            <a:extLst>
              <a:ext uri="{FF2B5EF4-FFF2-40B4-BE49-F238E27FC236}">
                <a16:creationId xmlns:a16="http://schemas.microsoft.com/office/drawing/2014/main" id="{6A267267-C8B4-2313-15F1-12A7BE4942AB}"/>
              </a:ext>
            </a:extLst>
          </p:cNvPr>
          <p:cNvSpPr txBox="1"/>
          <p:nvPr/>
        </p:nvSpPr>
        <p:spPr>
          <a:xfrm>
            <a:off x="7164116" y="5364446"/>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11</a:t>
            </a:r>
            <a:r>
              <a:rPr lang="it-IT" sz="1100" dirty="0">
                <a:solidFill>
                  <a:srgbClr val="004C6C"/>
                </a:solidFill>
                <a:latin typeface="Century Gothic" panose="020B0502020202020204" pitchFamily="34" charset="0"/>
              </a:rPr>
              <a:t>1</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229" name="CasellaDiTesto 228">
            <a:extLst>
              <a:ext uri="{FF2B5EF4-FFF2-40B4-BE49-F238E27FC236}">
                <a16:creationId xmlns:a16="http://schemas.microsoft.com/office/drawing/2014/main" id="{3A3F847E-E420-EB4B-423B-7EE32F76A57B}"/>
              </a:ext>
            </a:extLst>
          </p:cNvPr>
          <p:cNvSpPr txBox="1"/>
          <p:nvPr/>
        </p:nvSpPr>
        <p:spPr>
          <a:xfrm>
            <a:off x="7164116" y="5629898"/>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11</a:t>
            </a:r>
            <a:r>
              <a:rPr lang="it-IT" sz="1100" dirty="0">
                <a:solidFill>
                  <a:srgbClr val="004C6C"/>
                </a:solidFill>
                <a:latin typeface="Century Gothic" panose="020B0502020202020204" pitchFamily="34" charset="0"/>
              </a:rPr>
              <a:t>2</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230" name="CasellaDiTesto 229">
            <a:extLst>
              <a:ext uri="{FF2B5EF4-FFF2-40B4-BE49-F238E27FC236}">
                <a16:creationId xmlns:a16="http://schemas.microsoft.com/office/drawing/2014/main" id="{1AA24B21-E3BF-E4EB-19C7-51D713FEF092}"/>
              </a:ext>
            </a:extLst>
          </p:cNvPr>
          <p:cNvSpPr txBox="1"/>
          <p:nvPr/>
        </p:nvSpPr>
        <p:spPr>
          <a:xfrm>
            <a:off x="7220007" y="5902485"/>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11</a:t>
            </a:r>
            <a:r>
              <a:rPr lang="it-IT" sz="1100" dirty="0">
                <a:solidFill>
                  <a:srgbClr val="004C6C"/>
                </a:solidFill>
                <a:latin typeface="Century Gothic" panose="020B0502020202020204" pitchFamily="34" charset="0"/>
              </a:rPr>
              <a:t>3</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231" name="CasellaDiTesto 230">
            <a:extLst>
              <a:ext uri="{FF2B5EF4-FFF2-40B4-BE49-F238E27FC236}">
                <a16:creationId xmlns:a16="http://schemas.microsoft.com/office/drawing/2014/main" id="{A1A592F8-08BA-516F-B871-5C09AF0B14DC}"/>
              </a:ext>
            </a:extLst>
          </p:cNvPr>
          <p:cNvSpPr txBox="1"/>
          <p:nvPr/>
        </p:nvSpPr>
        <p:spPr>
          <a:xfrm>
            <a:off x="7164116" y="6175073"/>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11</a:t>
            </a:r>
            <a:r>
              <a:rPr lang="it-IT" sz="1100" dirty="0">
                <a:solidFill>
                  <a:srgbClr val="004C6C"/>
                </a:solidFill>
                <a:latin typeface="Century Gothic" panose="020B0502020202020204" pitchFamily="34" charset="0"/>
              </a:rPr>
              <a:t>4</a:t>
            </a:r>
            <a:endPar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endParaRPr>
          </a:p>
        </p:txBody>
      </p:sp>
      <p:sp>
        <p:nvSpPr>
          <p:cNvPr id="232" name="CasellaDiTesto 231">
            <a:extLst>
              <a:ext uri="{FF2B5EF4-FFF2-40B4-BE49-F238E27FC236}">
                <a16:creationId xmlns:a16="http://schemas.microsoft.com/office/drawing/2014/main" id="{9A122857-9150-CBAB-F6C9-7F7155054B55}"/>
              </a:ext>
            </a:extLst>
          </p:cNvPr>
          <p:cNvSpPr txBox="1"/>
          <p:nvPr/>
        </p:nvSpPr>
        <p:spPr>
          <a:xfrm>
            <a:off x="8402052" y="1320880"/>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115</a:t>
            </a:r>
          </a:p>
        </p:txBody>
      </p:sp>
      <p:sp>
        <p:nvSpPr>
          <p:cNvPr id="233" name="CasellaDiTesto 232">
            <a:extLst>
              <a:ext uri="{FF2B5EF4-FFF2-40B4-BE49-F238E27FC236}">
                <a16:creationId xmlns:a16="http://schemas.microsoft.com/office/drawing/2014/main" id="{2D0DB7CF-FBBE-CDBF-9192-A281F0B3B9C0}"/>
              </a:ext>
            </a:extLst>
          </p:cNvPr>
          <p:cNvSpPr txBox="1"/>
          <p:nvPr/>
        </p:nvSpPr>
        <p:spPr>
          <a:xfrm>
            <a:off x="8402052" y="1593779"/>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116</a:t>
            </a:r>
          </a:p>
        </p:txBody>
      </p:sp>
      <p:sp>
        <p:nvSpPr>
          <p:cNvPr id="234" name="CasellaDiTesto 233">
            <a:extLst>
              <a:ext uri="{FF2B5EF4-FFF2-40B4-BE49-F238E27FC236}">
                <a16:creationId xmlns:a16="http://schemas.microsoft.com/office/drawing/2014/main" id="{DB662AAD-3E76-59FC-5C16-DDB5FE8F2A67}"/>
              </a:ext>
            </a:extLst>
          </p:cNvPr>
          <p:cNvSpPr txBox="1"/>
          <p:nvPr/>
        </p:nvSpPr>
        <p:spPr>
          <a:xfrm>
            <a:off x="8402052" y="1859231"/>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117</a:t>
            </a:r>
          </a:p>
        </p:txBody>
      </p:sp>
      <p:sp>
        <p:nvSpPr>
          <p:cNvPr id="235" name="CasellaDiTesto 234">
            <a:extLst>
              <a:ext uri="{FF2B5EF4-FFF2-40B4-BE49-F238E27FC236}">
                <a16:creationId xmlns:a16="http://schemas.microsoft.com/office/drawing/2014/main" id="{BCE478D5-01E1-EC35-398E-90DB8E36A0E8}"/>
              </a:ext>
            </a:extLst>
          </p:cNvPr>
          <p:cNvSpPr txBox="1"/>
          <p:nvPr/>
        </p:nvSpPr>
        <p:spPr>
          <a:xfrm>
            <a:off x="8402052" y="2142800"/>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118</a:t>
            </a:r>
          </a:p>
        </p:txBody>
      </p:sp>
      <p:sp>
        <p:nvSpPr>
          <p:cNvPr id="236" name="CasellaDiTesto 235">
            <a:extLst>
              <a:ext uri="{FF2B5EF4-FFF2-40B4-BE49-F238E27FC236}">
                <a16:creationId xmlns:a16="http://schemas.microsoft.com/office/drawing/2014/main" id="{E3101C8C-E6B1-7F08-D4B6-A49B4B6AC85D}"/>
              </a:ext>
            </a:extLst>
          </p:cNvPr>
          <p:cNvSpPr txBox="1"/>
          <p:nvPr/>
        </p:nvSpPr>
        <p:spPr>
          <a:xfrm>
            <a:off x="8402052" y="2404406"/>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119</a:t>
            </a:r>
          </a:p>
        </p:txBody>
      </p:sp>
      <p:sp>
        <p:nvSpPr>
          <p:cNvPr id="237" name="CasellaDiTesto 236">
            <a:extLst>
              <a:ext uri="{FF2B5EF4-FFF2-40B4-BE49-F238E27FC236}">
                <a16:creationId xmlns:a16="http://schemas.microsoft.com/office/drawing/2014/main" id="{E1DD0F87-4C3D-416A-2A30-D1B4C67527C5}"/>
              </a:ext>
            </a:extLst>
          </p:cNvPr>
          <p:cNvSpPr txBox="1"/>
          <p:nvPr/>
        </p:nvSpPr>
        <p:spPr>
          <a:xfrm>
            <a:off x="8402052" y="2680489"/>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120</a:t>
            </a:r>
          </a:p>
        </p:txBody>
      </p:sp>
      <p:sp>
        <p:nvSpPr>
          <p:cNvPr id="238" name="CasellaDiTesto 237">
            <a:extLst>
              <a:ext uri="{FF2B5EF4-FFF2-40B4-BE49-F238E27FC236}">
                <a16:creationId xmlns:a16="http://schemas.microsoft.com/office/drawing/2014/main" id="{775B3C87-09DE-1AD5-35B2-C7C5CD5702FB}"/>
              </a:ext>
            </a:extLst>
          </p:cNvPr>
          <p:cNvSpPr txBox="1"/>
          <p:nvPr/>
        </p:nvSpPr>
        <p:spPr>
          <a:xfrm>
            <a:off x="8402052" y="2953388"/>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121</a:t>
            </a:r>
          </a:p>
        </p:txBody>
      </p:sp>
      <p:sp>
        <p:nvSpPr>
          <p:cNvPr id="239" name="CasellaDiTesto 238">
            <a:extLst>
              <a:ext uri="{FF2B5EF4-FFF2-40B4-BE49-F238E27FC236}">
                <a16:creationId xmlns:a16="http://schemas.microsoft.com/office/drawing/2014/main" id="{1D839717-02D3-B287-51AC-1C1DBE4ED27C}"/>
              </a:ext>
            </a:extLst>
          </p:cNvPr>
          <p:cNvSpPr txBox="1"/>
          <p:nvPr/>
        </p:nvSpPr>
        <p:spPr>
          <a:xfrm>
            <a:off x="8402052" y="3218840"/>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122</a:t>
            </a:r>
          </a:p>
        </p:txBody>
      </p:sp>
      <p:sp>
        <p:nvSpPr>
          <p:cNvPr id="240" name="CasellaDiTesto 239">
            <a:extLst>
              <a:ext uri="{FF2B5EF4-FFF2-40B4-BE49-F238E27FC236}">
                <a16:creationId xmlns:a16="http://schemas.microsoft.com/office/drawing/2014/main" id="{818F9874-C9F6-3B72-80BA-C8E65075FA12}"/>
              </a:ext>
            </a:extLst>
          </p:cNvPr>
          <p:cNvSpPr txBox="1"/>
          <p:nvPr/>
        </p:nvSpPr>
        <p:spPr>
          <a:xfrm>
            <a:off x="8402052" y="3502409"/>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123</a:t>
            </a:r>
          </a:p>
        </p:txBody>
      </p:sp>
      <p:sp>
        <p:nvSpPr>
          <p:cNvPr id="241" name="CasellaDiTesto 240">
            <a:extLst>
              <a:ext uri="{FF2B5EF4-FFF2-40B4-BE49-F238E27FC236}">
                <a16:creationId xmlns:a16="http://schemas.microsoft.com/office/drawing/2014/main" id="{1590A475-E6C4-CA37-C833-A5C3935FE06F}"/>
              </a:ext>
            </a:extLst>
          </p:cNvPr>
          <p:cNvSpPr txBox="1"/>
          <p:nvPr/>
        </p:nvSpPr>
        <p:spPr>
          <a:xfrm>
            <a:off x="8402052" y="3764015"/>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124</a:t>
            </a:r>
          </a:p>
        </p:txBody>
      </p:sp>
      <p:sp>
        <p:nvSpPr>
          <p:cNvPr id="242" name="CasellaDiTesto 241">
            <a:extLst>
              <a:ext uri="{FF2B5EF4-FFF2-40B4-BE49-F238E27FC236}">
                <a16:creationId xmlns:a16="http://schemas.microsoft.com/office/drawing/2014/main" id="{C4321E0A-913E-E4AA-C09E-CBDDE495E591}"/>
              </a:ext>
            </a:extLst>
          </p:cNvPr>
          <p:cNvSpPr txBox="1"/>
          <p:nvPr/>
        </p:nvSpPr>
        <p:spPr>
          <a:xfrm>
            <a:off x="8402052" y="4025621"/>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125</a:t>
            </a:r>
          </a:p>
        </p:txBody>
      </p:sp>
      <p:sp>
        <p:nvSpPr>
          <p:cNvPr id="243" name="CasellaDiTesto 242">
            <a:extLst>
              <a:ext uri="{FF2B5EF4-FFF2-40B4-BE49-F238E27FC236}">
                <a16:creationId xmlns:a16="http://schemas.microsoft.com/office/drawing/2014/main" id="{96B37878-24E2-6C36-8541-5C806E0BAFB1}"/>
              </a:ext>
            </a:extLst>
          </p:cNvPr>
          <p:cNvSpPr txBox="1"/>
          <p:nvPr/>
        </p:nvSpPr>
        <p:spPr>
          <a:xfrm>
            <a:off x="8402052" y="4298520"/>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126</a:t>
            </a:r>
          </a:p>
        </p:txBody>
      </p:sp>
      <p:sp>
        <p:nvSpPr>
          <p:cNvPr id="244" name="CasellaDiTesto 243">
            <a:extLst>
              <a:ext uri="{FF2B5EF4-FFF2-40B4-BE49-F238E27FC236}">
                <a16:creationId xmlns:a16="http://schemas.microsoft.com/office/drawing/2014/main" id="{FB252C03-F7CD-B8B3-61D8-9279DB22C2C1}"/>
              </a:ext>
            </a:extLst>
          </p:cNvPr>
          <p:cNvSpPr txBox="1"/>
          <p:nvPr/>
        </p:nvSpPr>
        <p:spPr>
          <a:xfrm>
            <a:off x="8402052" y="4563972"/>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127</a:t>
            </a:r>
          </a:p>
        </p:txBody>
      </p:sp>
      <p:sp>
        <p:nvSpPr>
          <p:cNvPr id="245" name="CasellaDiTesto 244">
            <a:extLst>
              <a:ext uri="{FF2B5EF4-FFF2-40B4-BE49-F238E27FC236}">
                <a16:creationId xmlns:a16="http://schemas.microsoft.com/office/drawing/2014/main" id="{96A62A25-5AA6-ABE6-41C8-2267F7E98CA4}"/>
              </a:ext>
            </a:extLst>
          </p:cNvPr>
          <p:cNvSpPr txBox="1"/>
          <p:nvPr/>
        </p:nvSpPr>
        <p:spPr>
          <a:xfrm>
            <a:off x="8402052" y="4847541"/>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128</a:t>
            </a:r>
          </a:p>
        </p:txBody>
      </p:sp>
      <p:sp>
        <p:nvSpPr>
          <p:cNvPr id="246" name="CasellaDiTesto 245">
            <a:extLst>
              <a:ext uri="{FF2B5EF4-FFF2-40B4-BE49-F238E27FC236}">
                <a16:creationId xmlns:a16="http://schemas.microsoft.com/office/drawing/2014/main" id="{0EAEF60F-4DCD-7E67-79BF-E58025DBD111}"/>
              </a:ext>
            </a:extLst>
          </p:cNvPr>
          <p:cNvSpPr txBox="1"/>
          <p:nvPr/>
        </p:nvSpPr>
        <p:spPr>
          <a:xfrm>
            <a:off x="8402052" y="5109147"/>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129</a:t>
            </a:r>
          </a:p>
        </p:txBody>
      </p:sp>
      <p:sp>
        <p:nvSpPr>
          <p:cNvPr id="247" name="CasellaDiTesto 246">
            <a:extLst>
              <a:ext uri="{FF2B5EF4-FFF2-40B4-BE49-F238E27FC236}">
                <a16:creationId xmlns:a16="http://schemas.microsoft.com/office/drawing/2014/main" id="{76C85CAD-CD28-568B-2565-66F548B02AEE}"/>
              </a:ext>
            </a:extLst>
          </p:cNvPr>
          <p:cNvSpPr txBox="1"/>
          <p:nvPr/>
        </p:nvSpPr>
        <p:spPr>
          <a:xfrm>
            <a:off x="8402052" y="5364446"/>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130</a:t>
            </a:r>
          </a:p>
        </p:txBody>
      </p:sp>
      <p:sp>
        <p:nvSpPr>
          <p:cNvPr id="248" name="CasellaDiTesto 247">
            <a:extLst>
              <a:ext uri="{FF2B5EF4-FFF2-40B4-BE49-F238E27FC236}">
                <a16:creationId xmlns:a16="http://schemas.microsoft.com/office/drawing/2014/main" id="{163BB957-C102-95AF-EBED-41FAD1F758A4}"/>
              </a:ext>
            </a:extLst>
          </p:cNvPr>
          <p:cNvSpPr txBox="1"/>
          <p:nvPr/>
        </p:nvSpPr>
        <p:spPr>
          <a:xfrm>
            <a:off x="8402052" y="5629898"/>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131</a:t>
            </a:r>
          </a:p>
        </p:txBody>
      </p:sp>
      <p:sp>
        <p:nvSpPr>
          <p:cNvPr id="249" name="CasellaDiTesto 248">
            <a:extLst>
              <a:ext uri="{FF2B5EF4-FFF2-40B4-BE49-F238E27FC236}">
                <a16:creationId xmlns:a16="http://schemas.microsoft.com/office/drawing/2014/main" id="{EB490E2F-A7B3-98EE-4373-C78B7FB4C16B}"/>
              </a:ext>
            </a:extLst>
          </p:cNvPr>
          <p:cNvSpPr txBox="1"/>
          <p:nvPr/>
        </p:nvSpPr>
        <p:spPr>
          <a:xfrm>
            <a:off x="8402052" y="5913467"/>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132</a:t>
            </a:r>
          </a:p>
        </p:txBody>
      </p:sp>
      <p:sp>
        <p:nvSpPr>
          <p:cNvPr id="250" name="CasellaDiTesto 249">
            <a:extLst>
              <a:ext uri="{FF2B5EF4-FFF2-40B4-BE49-F238E27FC236}">
                <a16:creationId xmlns:a16="http://schemas.microsoft.com/office/drawing/2014/main" id="{65FED0C2-2F57-26B1-E13F-0A02BBCD8419}"/>
              </a:ext>
            </a:extLst>
          </p:cNvPr>
          <p:cNvSpPr txBox="1"/>
          <p:nvPr/>
        </p:nvSpPr>
        <p:spPr>
          <a:xfrm>
            <a:off x="8402052" y="6175073"/>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133</a:t>
            </a:r>
          </a:p>
        </p:txBody>
      </p:sp>
      <p:sp>
        <p:nvSpPr>
          <p:cNvPr id="251" name="CasellaDiTesto 250">
            <a:extLst>
              <a:ext uri="{FF2B5EF4-FFF2-40B4-BE49-F238E27FC236}">
                <a16:creationId xmlns:a16="http://schemas.microsoft.com/office/drawing/2014/main" id="{948D4F24-571B-1629-34E9-E05297D04536}"/>
              </a:ext>
            </a:extLst>
          </p:cNvPr>
          <p:cNvSpPr txBox="1"/>
          <p:nvPr/>
        </p:nvSpPr>
        <p:spPr>
          <a:xfrm>
            <a:off x="9613151" y="1318313"/>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134</a:t>
            </a:r>
          </a:p>
        </p:txBody>
      </p:sp>
      <p:sp>
        <p:nvSpPr>
          <p:cNvPr id="252" name="CasellaDiTesto 251">
            <a:extLst>
              <a:ext uri="{FF2B5EF4-FFF2-40B4-BE49-F238E27FC236}">
                <a16:creationId xmlns:a16="http://schemas.microsoft.com/office/drawing/2014/main" id="{222BA448-BD18-A8E6-BFA2-3A6450DDE8D1}"/>
              </a:ext>
            </a:extLst>
          </p:cNvPr>
          <p:cNvSpPr txBox="1"/>
          <p:nvPr/>
        </p:nvSpPr>
        <p:spPr>
          <a:xfrm>
            <a:off x="9613151" y="1591212"/>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135</a:t>
            </a:r>
          </a:p>
        </p:txBody>
      </p:sp>
      <p:sp>
        <p:nvSpPr>
          <p:cNvPr id="253" name="CasellaDiTesto 252">
            <a:extLst>
              <a:ext uri="{FF2B5EF4-FFF2-40B4-BE49-F238E27FC236}">
                <a16:creationId xmlns:a16="http://schemas.microsoft.com/office/drawing/2014/main" id="{33D248CE-F28C-9164-0691-97DADF962744}"/>
              </a:ext>
            </a:extLst>
          </p:cNvPr>
          <p:cNvSpPr txBox="1"/>
          <p:nvPr/>
        </p:nvSpPr>
        <p:spPr>
          <a:xfrm>
            <a:off x="9613151" y="1856664"/>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136</a:t>
            </a:r>
          </a:p>
        </p:txBody>
      </p:sp>
      <p:sp>
        <p:nvSpPr>
          <p:cNvPr id="254" name="CasellaDiTesto 253">
            <a:extLst>
              <a:ext uri="{FF2B5EF4-FFF2-40B4-BE49-F238E27FC236}">
                <a16:creationId xmlns:a16="http://schemas.microsoft.com/office/drawing/2014/main" id="{93AD435F-F696-E5D1-BD4D-095A62B5CF28}"/>
              </a:ext>
            </a:extLst>
          </p:cNvPr>
          <p:cNvSpPr txBox="1"/>
          <p:nvPr/>
        </p:nvSpPr>
        <p:spPr>
          <a:xfrm>
            <a:off x="9613151" y="2140233"/>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137</a:t>
            </a:r>
          </a:p>
        </p:txBody>
      </p:sp>
      <p:sp>
        <p:nvSpPr>
          <p:cNvPr id="255" name="CasellaDiTesto 254">
            <a:extLst>
              <a:ext uri="{FF2B5EF4-FFF2-40B4-BE49-F238E27FC236}">
                <a16:creationId xmlns:a16="http://schemas.microsoft.com/office/drawing/2014/main" id="{5D9088F8-EA8B-3D22-5F54-F9BEF0A6357B}"/>
              </a:ext>
            </a:extLst>
          </p:cNvPr>
          <p:cNvSpPr txBox="1"/>
          <p:nvPr/>
        </p:nvSpPr>
        <p:spPr>
          <a:xfrm>
            <a:off x="9613151" y="2401839"/>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138</a:t>
            </a:r>
          </a:p>
        </p:txBody>
      </p:sp>
      <p:sp>
        <p:nvSpPr>
          <p:cNvPr id="256" name="CasellaDiTesto 255">
            <a:extLst>
              <a:ext uri="{FF2B5EF4-FFF2-40B4-BE49-F238E27FC236}">
                <a16:creationId xmlns:a16="http://schemas.microsoft.com/office/drawing/2014/main" id="{1D426253-C453-F5E8-AA38-4D9A51C96625}"/>
              </a:ext>
            </a:extLst>
          </p:cNvPr>
          <p:cNvSpPr txBox="1"/>
          <p:nvPr/>
        </p:nvSpPr>
        <p:spPr>
          <a:xfrm>
            <a:off x="9613151" y="2677922"/>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139</a:t>
            </a:r>
          </a:p>
        </p:txBody>
      </p:sp>
      <p:pic>
        <p:nvPicPr>
          <p:cNvPr id="258" name="Immagine 257">
            <a:extLst>
              <a:ext uri="{FF2B5EF4-FFF2-40B4-BE49-F238E27FC236}">
                <a16:creationId xmlns:a16="http://schemas.microsoft.com/office/drawing/2014/main" id="{5EEDC2A7-22A7-880A-B9B3-2D53EAC96016}"/>
              </a:ext>
            </a:extLst>
          </p:cNvPr>
          <p:cNvPicPr>
            <a:picLocks noChangeAspect="1"/>
          </p:cNvPicPr>
          <p:nvPr/>
        </p:nvPicPr>
        <p:blipFill>
          <a:blip r:embed="rId4"/>
          <a:stretch>
            <a:fillRect/>
          </a:stretch>
        </p:blipFill>
        <p:spPr>
          <a:xfrm rot="5400000">
            <a:off x="9952198" y="2950830"/>
            <a:ext cx="247685" cy="247685"/>
          </a:xfrm>
          <a:prstGeom prst="rect">
            <a:avLst/>
          </a:prstGeom>
        </p:spPr>
      </p:pic>
      <p:sp>
        <p:nvSpPr>
          <p:cNvPr id="259" name="CasellaDiTesto 258">
            <a:extLst>
              <a:ext uri="{FF2B5EF4-FFF2-40B4-BE49-F238E27FC236}">
                <a16:creationId xmlns:a16="http://schemas.microsoft.com/office/drawing/2014/main" id="{B6FE4FAD-7017-6B0F-824B-66FD90ACB2A7}"/>
              </a:ext>
            </a:extLst>
          </p:cNvPr>
          <p:cNvSpPr txBox="1"/>
          <p:nvPr/>
        </p:nvSpPr>
        <p:spPr>
          <a:xfrm>
            <a:off x="10199883" y="2966952"/>
            <a:ext cx="358871" cy="215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800" b="1" i="0" u="none" strike="noStrike" cap="none" spc="0" normalizeH="0" baseline="0" dirty="0">
                <a:ln>
                  <a:noFill/>
                </a:ln>
                <a:solidFill>
                  <a:srgbClr val="2C6884"/>
                </a:solidFill>
                <a:effectLst/>
                <a:uFillTx/>
                <a:latin typeface="Century Gothic" panose="020B0502020202020204" pitchFamily="34" charset="0"/>
                <a:sym typeface="Helvetica"/>
              </a:rPr>
              <a:t>Italy</a:t>
            </a:r>
          </a:p>
        </p:txBody>
      </p:sp>
      <p:sp>
        <p:nvSpPr>
          <p:cNvPr id="260" name="CasellaDiTesto 259">
            <a:extLst>
              <a:ext uri="{FF2B5EF4-FFF2-40B4-BE49-F238E27FC236}">
                <a16:creationId xmlns:a16="http://schemas.microsoft.com/office/drawing/2014/main" id="{D6217FB5-D611-B312-FD98-2EDC2D44D11C}"/>
              </a:ext>
            </a:extLst>
          </p:cNvPr>
          <p:cNvSpPr txBox="1"/>
          <p:nvPr/>
        </p:nvSpPr>
        <p:spPr>
          <a:xfrm>
            <a:off x="9608423" y="2925902"/>
            <a:ext cx="33821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100" b="0" i="0" u="none" strike="noStrike" cap="none" spc="0" normalizeH="0" baseline="0" dirty="0">
                <a:ln>
                  <a:noFill/>
                </a:ln>
                <a:solidFill>
                  <a:srgbClr val="004C6C"/>
                </a:solidFill>
                <a:effectLst/>
                <a:uFillTx/>
                <a:latin typeface="Century Gothic" panose="020B0502020202020204" pitchFamily="34" charset="0"/>
                <a:sym typeface="Helvetica"/>
              </a:rPr>
              <a:t>140</a:t>
            </a:r>
          </a:p>
        </p:txBody>
      </p:sp>
      <p:sp>
        <p:nvSpPr>
          <p:cNvPr id="262" name="Stella a 6 punte 261">
            <a:extLst>
              <a:ext uri="{FF2B5EF4-FFF2-40B4-BE49-F238E27FC236}">
                <a16:creationId xmlns:a16="http://schemas.microsoft.com/office/drawing/2014/main" id="{62E45C32-FC2B-AACE-144D-1A14B1A95E77}"/>
              </a:ext>
            </a:extLst>
          </p:cNvPr>
          <p:cNvSpPr/>
          <p:nvPr/>
        </p:nvSpPr>
        <p:spPr>
          <a:xfrm>
            <a:off x="2100481" y="3764015"/>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63" name="Stella a 6 punte 262">
            <a:extLst>
              <a:ext uri="{FF2B5EF4-FFF2-40B4-BE49-F238E27FC236}">
                <a16:creationId xmlns:a16="http://schemas.microsoft.com/office/drawing/2014/main" id="{06CE39E0-FC17-5E16-4CC5-98C6B238F84F}"/>
              </a:ext>
            </a:extLst>
          </p:cNvPr>
          <p:cNvSpPr/>
          <p:nvPr/>
        </p:nvSpPr>
        <p:spPr>
          <a:xfrm>
            <a:off x="2136403" y="5109147"/>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64" name="Stella a 6 punte 263">
            <a:extLst>
              <a:ext uri="{FF2B5EF4-FFF2-40B4-BE49-F238E27FC236}">
                <a16:creationId xmlns:a16="http://schemas.microsoft.com/office/drawing/2014/main" id="{6A4299A2-8E84-7FF0-8E0B-3C1B8FE6B137}"/>
              </a:ext>
            </a:extLst>
          </p:cNvPr>
          <p:cNvSpPr/>
          <p:nvPr/>
        </p:nvSpPr>
        <p:spPr>
          <a:xfrm>
            <a:off x="3337920" y="2427424"/>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65" name="Stella a 6 punte 264">
            <a:extLst>
              <a:ext uri="{FF2B5EF4-FFF2-40B4-BE49-F238E27FC236}">
                <a16:creationId xmlns:a16="http://schemas.microsoft.com/office/drawing/2014/main" id="{57E5ADEB-541F-BC5B-901F-5199C730B117}"/>
              </a:ext>
            </a:extLst>
          </p:cNvPr>
          <p:cNvSpPr/>
          <p:nvPr/>
        </p:nvSpPr>
        <p:spPr>
          <a:xfrm>
            <a:off x="4579900" y="1649496"/>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66" name="Stella a 6 punte 265">
            <a:extLst>
              <a:ext uri="{FF2B5EF4-FFF2-40B4-BE49-F238E27FC236}">
                <a16:creationId xmlns:a16="http://schemas.microsoft.com/office/drawing/2014/main" id="{12E39548-6C8E-3D85-A8B7-351C25B358DB}"/>
              </a:ext>
            </a:extLst>
          </p:cNvPr>
          <p:cNvSpPr/>
          <p:nvPr/>
        </p:nvSpPr>
        <p:spPr>
          <a:xfrm>
            <a:off x="4523469" y="3787033"/>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67" name="Stella a 6 punte 266">
            <a:extLst>
              <a:ext uri="{FF2B5EF4-FFF2-40B4-BE49-F238E27FC236}">
                <a16:creationId xmlns:a16="http://schemas.microsoft.com/office/drawing/2014/main" id="{F6ADF4C0-5763-9378-020E-0C2D3D743079}"/>
              </a:ext>
            </a:extLst>
          </p:cNvPr>
          <p:cNvSpPr/>
          <p:nvPr/>
        </p:nvSpPr>
        <p:spPr>
          <a:xfrm>
            <a:off x="4521871" y="4059932"/>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68" name="Stella a 6 punte 267">
            <a:extLst>
              <a:ext uri="{FF2B5EF4-FFF2-40B4-BE49-F238E27FC236}">
                <a16:creationId xmlns:a16="http://schemas.microsoft.com/office/drawing/2014/main" id="{0CB22D61-4EDB-1ADE-5B54-EB63ED9685C0}"/>
              </a:ext>
            </a:extLst>
          </p:cNvPr>
          <p:cNvSpPr/>
          <p:nvPr/>
        </p:nvSpPr>
        <p:spPr>
          <a:xfrm>
            <a:off x="4573586" y="4847767"/>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69" name="Stella a 6 punte 268">
            <a:extLst>
              <a:ext uri="{FF2B5EF4-FFF2-40B4-BE49-F238E27FC236}">
                <a16:creationId xmlns:a16="http://schemas.microsoft.com/office/drawing/2014/main" id="{1AD766E0-82E3-95A5-86FD-E7294C55E82E}"/>
              </a:ext>
            </a:extLst>
          </p:cNvPr>
          <p:cNvSpPr/>
          <p:nvPr/>
        </p:nvSpPr>
        <p:spPr>
          <a:xfrm>
            <a:off x="5747780" y="3223235"/>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70" name="Stella a 6 punte 269">
            <a:extLst>
              <a:ext uri="{FF2B5EF4-FFF2-40B4-BE49-F238E27FC236}">
                <a16:creationId xmlns:a16="http://schemas.microsoft.com/office/drawing/2014/main" id="{66209078-3672-3776-91E1-BC208FBD82E7}"/>
              </a:ext>
            </a:extLst>
          </p:cNvPr>
          <p:cNvSpPr/>
          <p:nvPr/>
        </p:nvSpPr>
        <p:spPr>
          <a:xfrm>
            <a:off x="10506673" y="2991446"/>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73" name="Stella a 6 punte 272">
            <a:extLst>
              <a:ext uri="{FF2B5EF4-FFF2-40B4-BE49-F238E27FC236}">
                <a16:creationId xmlns:a16="http://schemas.microsoft.com/office/drawing/2014/main" id="{B6A52B0A-B04B-9630-6DA1-6C4F889DCBC4}"/>
              </a:ext>
            </a:extLst>
          </p:cNvPr>
          <p:cNvSpPr/>
          <p:nvPr/>
        </p:nvSpPr>
        <p:spPr>
          <a:xfrm>
            <a:off x="7097047" y="5932910"/>
            <a:ext cx="149737"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74" name="Stella a 6 punte 273">
            <a:extLst>
              <a:ext uri="{FF2B5EF4-FFF2-40B4-BE49-F238E27FC236}">
                <a16:creationId xmlns:a16="http://schemas.microsoft.com/office/drawing/2014/main" id="{5278B156-1363-C7F0-C918-0515D00A345A}"/>
              </a:ext>
            </a:extLst>
          </p:cNvPr>
          <p:cNvSpPr/>
          <p:nvPr/>
        </p:nvSpPr>
        <p:spPr>
          <a:xfrm>
            <a:off x="7154877" y="2160347"/>
            <a:ext cx="149737"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75" name="Stella a 6 punte 274">
            <a:extLst>
              <a:ext uri="{FF2B5EF4-FFF2-40B4-BE49-F238E27FC236}">
                <a16:creationId xmlns:a16="http://schemas.microsoft.com/office/drawing/2014/main" id="{98B5CE3D-1C26-E3B5-9632-40CE65A89A39}"/>
              </a:ext>
            </a:extLst>
          </p:cNvPr>
          <p:cNvSpPr/>
          <p:nvPr/>
        </p:nvSpPr>
        <p:spPr>
          <a:xfrm>
            <a:off x="10470467" y="1349489"/>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77" name="Stella a 6 punte 276">
            <a:extLst>
              <a:ext uri="{FF2B5EF4-FFF2-40B4-BE49-F238E27FC236}">
                <a16:creationId xmlns:a16="http://schemas.microsoft.com/office/drawing/2014/main" id="{77F33631-F76C-42CE-CB26-E7624929C0A9}"/>
              </a:ext>
            </a:extLst>
          </p:cNvPr>
          <p:cNvSpPr/>
          <p:nvPr/>
        </p:nvSpPr>
        <p:spPr>
          <a:xfrm>
            <a:off x="3584255" y="6222439"/>
            <a:ext cx="139623" cy="129065"/>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78" name="Stella a 6 punte 277">
            <a:extLst>
              <a:ext uri="{FF2B5EF4-FFF2-40B4-BE49-F238E27FC236}">
                <a16:creationId xmlns:a16="http://schemas.microsoft.com/office/drawing/2014/main" id="{0E6F75E8-0A24-85E8-C6DF-F51756F02964}"/>
              </a:ext>
            </a:extLst>
          </p:cNvPr>
          <p:cNvSpPr/>
          <p:nvPr/>
        </p:nvSpPr>
        <p:spPr>
          <a:xfrm>
            <a:off x="8216468" y="4582089"/>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79" name="Stella a 6 punte 278">
            <a:extLst>
              <a:ext uri="{FF2B5EF4-FFF2-40B4-BE49-F238E27FC236}">
                <a16:creationId xmlns:a16="http://schemas.microsoft.com/office/drawing/2014/main" id="{A869FFE8-5F66-4CB6-B350-1573F3FA3C1C}"/>
              </a:ext>
            </a:extLst>
          </p:cNvPr>
          <p:cNvSpPr/>
          <p:nvPr/>
        </p:nvSpPr>
        <p:spPr>
          <a:xfrm>
            <a:off x="9422118" y="2984487"/>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80" name="Stella a 6 punte 279">
            <a:extLst>
              <a:ext uri="{FF2B5EF4-FFF2-40B4-BE49-F238E27FC236}">
                <a16:creationId xmlns:a16="http://schemas.microsoft.com/office/drawing/2014/main" id="{BCD35397-0E4F-ACEC-747C-AA2902FA7647}"/>
              </a:ext>
            </a:extLst>
          </p:cNvPr>
          <p:cNvSpPr/>
          <p:nvPr/>
        </p:nvSpPr>
        <p:spPr>
          <a:xfrm>
            <a:off x="9422118" y="3778773"/>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82" name="Stella a 6 punte 281">
            <a:extLst>
              <a:ext uri="{FF2B5EF4-FFF2-40B4-BE49-F238E27FC236}">
                <a16:creationId xmlns:a16="http://schemas.microsoft.com/office/drawing/2014/main" id="{7963D0FB-1A54-4EA7-4316-5D94FD605605}"/>
              </a:ext>
            </a:extLst>
          </p:cNvPr>
          <p:cNvSpPr/>
          <p:nvPr/>
        </p:nvSpPr>
        <p:spPr>
          <a:xfrm>
            <a:off x="5776677" y="2156256"/>
            <a:ext cx="176574"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13" name="CasellaDiTesto 12">
            <a:extLst>
              <a:ext uri="{FF2B5EF4-FFF2-40B4-BE49-F238E27FC236}">
                <a16:creationId xmlns:a16="http://schemas.microsoft.com/office/drawing/2014/main" id="{492D7ACB-00EC-D023-AB2E-3A602B60FD40}"/>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14" name="CasellaDiTesto 13">
            <a:extLst>
              <a:ext uri="{FF2B5EF4-FFF2-40B4-BE49-F238E27FC236}">
                <a16:creationId xmlns:a16="http://schemas.microsoft.com/office/drawing/2014/main" id="{F5D21E0C-CB62-8F4C-F450-6A39EBD3B4AD}"/>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
        <p:nvSpPr>
          <p:cNvPr id="3" name="Connettore 1 12">
            <a:extLst>
              <a:ext uri="{FF2B5EF4-FFF2-40B4-BE49-F238E27FC236}">
                <a16:creationId xmlns:a16="http://schemas.microsoft.com/office/drawing/2014/main" id="{CAB4D640-493A-3B12-07F6-0A0046AED47E}"/>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9" name="Connettore 1 17">
            <a:extLst>
              <a:ext uri="{FF2B5EF4-FFF2-40B4-BE49-F238E27FC236}">
                <a16:creationId xmlns:a16="http://schemas.microsoft.com/office/drawing/2014/main" id="{01BA1FAF-EED6-3248-DF22-FF8BFC6A1585}"/>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10" name="Connettore 1 24">
            <a:extLst>
              <a:ext uri="{FF2B5EF4-FFF2-40B4-BE49-F238E27FC236}">
                <a16:creationId xmlns:a16="http://schemas.microsoft.com/office/drawing/2014/main" id="{59B1F85B-D245-8108-CAF6-EC767C3A2104}"/>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1" name="logo-Delta.png" descr="logo-Delta.png">
            <a:extLst>
              <a:ext uri="{FF2B5EF4-FFF2-40B4-BE49-F238E27FC236}">
                <a16:creationId xmlns:a16="http://schemas.microsoft.com/office/drawing/2014/main" id="{7DC3DDFD-CE63-8D67-439E-565E00AAE6B2}"/>
              </a:ext>
            </a:extLst>
          </p:cNvPr>
          <p:cNvPicPr>
            <a:picLocks noChangeAspect="1"/>
          </p:cNvPicPr>
          <p:nvPr/>
        </p:nvPicPr>
        <p:blipFill>
          <a:blip r:embed="rId5"/>
          <a:stretch>
            <a:fillRect/>
          </a:stretch>
        </p:blipFill>
        <p:spPr>
          <a:xfrm>
            <a:off x="738173" y="346687"/>
            <a:ext cx="1735510" cy="605792"/>
          </a:xfrm>
          <a:prstGeom prst="rect">
            <a:avLst/>
          </a:prstGeom>
          <a:ln w="12700">
            <a:miter lim="400000"/>
          </a:ln>
        </p:spPr>
      </p:pic>
      <p:grpSp>
        <p:nvGrpSpPr>
          <p:cNvPr id="12" name="Gruppo 11">
            <a:extLst>
              <a:ext uri="{FF2B5EF4-FFF2-40B4-BE49-F238E27FC236}">
                <a16:creationId xmlns:a16="http://schemas.microsoft.com/office/drawing/2014/main" id="{49ABA2F8-43FC-D7E7-1758-2A72C80A4473}"/>
              </a:ext>
            </a:extLst>
          </p:cNvPr>
          <p:cNvGrpSpPr/>
          <p:nvPr/>
        </p:nvGrpSpPr>
        <p:grpSpPr>
          <a:xfrm>
            <a:off x="10044147" y="3321084"/>
            <a:ext cx="1701159" cy="3187928"/>
            <a:chOff x="10044147" y="3321084"/>
            <a:chExt cx="1701159" cy="3187928"/>
          </a:xfrm>
        </p:grpSpPr>
        <p:sp>
          <p:nvSpPr>
            <p:cNvPr id="283" name="CasellaDiTesto 282">
              <a:extLst>
                <a:ext uri="{FF2B5EF4-FFF2-40B4-BE49-F238E27FC236}">
                  <a16:creationId xmlns:a16="http://schemas.microsoft.com/office/drawing/2014/main" id="{E2546BDA-370F-5731-C883-ED808621E8B8}"/>
                </a:ext>
              </a:extLst>
            </p:cNvPr>
            <p:cNvSpPr txBox="1"/>
            <p:nvPr/>
          </p:nvSpPr>
          <p:spPr>
            <a:xfrm>
              <a:off x="10284560" y="3321084"/>
              <a:ext cx="1460746"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050" b="1" i="1" u="none" strike="noStrike" cap="none" spc="0" normalizeH="0" baseline="0" dirty="0">
                  <a:ln>
                    <a:noFill/>
                  </a:ln>
                  <a:solidFill>
                    <a:srgbClr val="002060"/>
                  </a:solidFill>
                  <a:effectLst/>
                  <a:uFillTx/>
                  <a:latin typeface="Century Gothic" panose="020B0502020202020204" pitchFamily="34" charset="0"/>
                  <a:sym typeface="Helvetica"/>
                </a:rPr>
                <a:t>Aderito dal 1° Gennaio 2024</a:t>
              </a:r>
            </a:p>
          </p:txBody>
        </p:sp>
        <p:sp>
          <p:nvSpPr>
            <p:cNvPr id="284" name="Stella a 6 punte 283">
              <a:extLst>
                <a:ext uri="{FF2B5EF4-FFF2-40B4-BE49-F238E27FC236}">
                  <a16:creationId xmlns:a16="http://schemas.microsoft.com/office/drawing/2014/main" id="{3DEC19CD-373C-72BB-E206-694111D04F14}"/>
                </a:ext>
              </a:extLst>
            </p:cNvPr>
            <p:cNvSpPr/>
            <p:nvPr/>
          </p:nvSpPr>
          <p:spPr>
            <a:xfrm>
              <a:off x="10044147" y="3426783"/>
              <a:ext cx="149737" cy="180369"/>
            </a:xfrm>
            <a:prstGeom prst="star6">
              <a:avLst/>
            </a:prstGeom>
            <a:solidFill>
              <a:schemeClr val="accent6"/>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2" name="CasellaDiTesto 1">
              <a:extLst>
                <a:ext uri="{FF2B5EF4-FFF2-40B4-BE49-F238E27FC236}">
                  <a16:creationId xmlns:a16="http://schemas.microsoft.com/office/drawing/2014/main" id="{60CD4538-C6B4-B214-9963-FCB5EBCB8B97}"/>
                </a:ext>
              </a:extLst>
            </p:cNvPr>
            <p:cNvSpPr txBox="1"/>
            <p:nvPr/>
          </p:nvSpPr>
          <p:spPr>
            <a:xfrm>
              <a:off x="10044147" y="3669777"/>
              <a:ext cx="1652823" cy="2839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it-IT" sz="1050" b="0" i="0" u="none" strike="noStrike" cap="none" spc="0" normalizeH="0" baseline="0" dirty="0">
                  <a:ln>
                    <a:noFill/>
                  </a:ln>
                  <a:solidFill>
                    <a:srgbClr val="004C6C"/>
                  </a:solidFill>
                  <a:effectLst/>
                  <a:uFillTx/>
                  <a:latin typeface="Century Gothic" panose="020B0502020202020204" pitchFamily="34" charset="0"/>
                  <a:sym typeface="Helvetica"/>
                </a:rPr>
                <a:t>Austria</a:t>
              </a:r>
            </a:p>
            <a:p>
              <a:pPr marL="342900" marR="0" indent="-342900" algn="l" defTabSz="914400" rtl="0" fontAlgn="auto" latinLnBrk="0" hangingPunct="0">
                <a:lnSpc>
                  <a:spcPct val="100000"/>
                </a:lnSpc>
                <a:spcBef>
                  <a:spcPts val="0"/>
                </a:spcBef>
                <a:spcAft>
                  <a:spcPts val="0"/>
                </a:spcAft>
                <a:buClrTx/>
                <a:buSzTx/>
                <a:buFontTx/>
                <a:buAutoNum type="arabicPeriod"/>
                <a:tabLst/>
              </a:pPr>
              <a:r>
                <a:rPr lang="it-IT" sz="1050" dirty="0" err="1">
                  <a:solidFill>
                    <a:srgbClr val="004C6C"/>
                  </a:solidFill>
                  <a:latin typeface="Century Gothic" panose="020B0502020202020204" pitchFamily="34" charset="0"/>
                </a:rPr>
                <a:t>Belgium</a:t>
              </a:r>
              <a:endParaRPr lang="it-IT" sz="1050" dirty="0">
                <a:solidFill>
                  <a:srgbClr val="004C6C"/>
                </a:solidFill>
                <a:latin typeface="Century Gothic" panose="020B0502020202020204" pitchFamily="34" charset="0"/>
              </a:endParaRPr>
            </a:p>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it-IT" sz="1050" b="0" i="0" u="none" strike="noStrike" cap="none" spc="0" normalizeH="0" baseline="0" dirty="0">
                  <a:ln>
                    <a:noFill/>
                  </a:ln>
                  <a:solidFill>
                    <a:srgbClr val="004C6C"/>
                  </a:solidFill>
                  <a:effectLst/>
                  <a:uFillTx/>
                  <a:latin typeface="Century Gothic" panose="020B0502020202020204" pitchFamily="34" charset="0"/>
                  <a:sym typeface="Helvetica"/>
                </a:rPr>
                <a:t>Bulgaria</a:t>
              </a:r>
            </a:p>
            <a:p>
              <a:pPr marL="342900" marR="0" indent="-342900" algn="l" defTabSz="914400" rtl="0" fontAlgn="auto" latinLnBrk="0" hangingPunct="0">
                <a:lnSpc>
                  <a:spcPct val="100000"/>
                </a:lnSpc>
                <a:spcBef>
                  <a:spcPts val="0"/>
                </a:spcBef>
                <a:spcAft>
                  <a:spcPts val="0"/>
                </a:spcAft>
                <a:buClrTx/>
                <a:buSzTx/>
                <a:buFontTx/>
                <a:buAutoNum type="arabicPeriod"/>
                <a:tabLst/>
              </a:pPr>
              <a:r>
                <a:rPr lang="it-IT" sz="1050" dirty="0" err="1">
                  <a:solidFill>
                    <a:srgbClr val="004C6C"/>
                  </a:solidFill>
                  <a:latin typeface="Century Gothic" panose="020B0502020202020204" pitchFamily="34" charset="0"/>
                </a:rPr>
                <a:t>Czech</a:t>
              </a:r>
              <a:r>
                <a:rPr lang="it-IT" sz="1050" dirty="0">
                  <a:solidFill>
                    <a:srgbClr val="004C6C"/>
                  </a:solidFill>
                  <a:latin typeface="Century Gothic" panose="020B0502020202020204" pitchFamily="34" charset="0"/>
                </a:rPr>
                <a:t> Republic</a:t>
              </a:r>
            </a:p>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it-IT" sz="1050" b="0" i="0" u="none" strike="noStrike" cap="none" spc="0" normalizeH="0" baseline="0" dirty="0" err="1">
                  <a:ln>
                    <a:noFill/>
                  </a:ln>
                  <a:solidFill>
                    <a:srgbClr val="004C6C"/>
                  </a:solidFill>
                  <a:effectLst/>
                  <a:uFillTx/>
                  <a:latin typeface="Century Gothic" panose="020B0502020202020204" pitchFamily="34" charset="0"/>
                  <a:sym typeface="Helvetica"/>
                </a:rPr>
                <a:t>Denmark</a:t>
              </a:r>
              <a:endParaRPr kumimoji="0" lang="it-IT" sz="1050" b="0" i="0" u="none" strike="noStrike" cap="none" spc="0" normalizeH="0" baseline="0" dirty="0">
                <a:ln>
                  <a:noFill/>
                </a:ln>
                <a:solidFill>
                  <a:srgbClr val="004C6C"/>
                </a:solidFill>
                <a:effectLst/>
                <a:uFillTx/>
                <a:latin typeface="Century Gothic" panose="020B0502020202020204" pitchFamily="34" charset="0"/>
                <a:sym typeface="Helvetica"/>
              </a:endParaRPr>
            </a:p>
            <a:p>
              <a:pPr marL="342900" marR="0" indent="-342900" algn="l" defTabSz="914400" rtl="0" fontAlgn="auto" latinLnBrk="0" hangingPunct="0">
                <a:lnSpc>
                  <a:spcPct val="100000"/>
                </a:lnSpc>
                <a:spcBef>
                  <a:spcPts val="0"/>
                </a:spcBef>
                <a:spcAft>
                  <a:spcPts val="0"/>
                </a:spcAft>
                <a:buClrTx/>
                <a:buSzTx/>
                <a:buFontTx/>
                <a:buAutoNum type="arabicPeriod"/>
                <a:tabLst/>
              </a:pPr>
              <a:r>
                <a:rPr lang="it-IT" sz="1050" dirty="0" err="1">
                  <a:solidFill>
                    <a:srgbClr val="004C6C"/>
                  </a:solidFill>
                  <a:latin typeface="Century Gothic" panose="020B0502020202020204" pitchFamily="34" charset="0"/>
                </a:rPr>
                <a:t>Finland</a:t>
              </a:r>
              <a:endParaRPr lang="it-IT" sz="1050" dirty="0">
                <a:solidFill>
                  <a:srgbClr val="004C6C"/>
                </a:solidFill>
                <a:latin typeface="Century Gothic" panose="020B0502020202020204" pitchFamily="34" charset="0"/>
              </a:endParaRPr>
            </a:p>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it-IT" sz="1050" b="0" i="0" u="none" strike="noStrike" cap="none" spc="0" normalizeH="0" baseline="0" dirty="0">
                  <a:ln>
                    <a:noFill/>
                  </a:ln>
                  <a:solidFill>
                    <a:srgbClr val="004C6C"/>
                  </a:solidFill>
                  <a:effectLst/>
                  <a:uFillTx/>
                  <a:latin typeface="Century Gothic" panose="020B0502020202020204" pitchFamily="34" charset="0"/>
                  <a:sym typeface="Helvetica"/>
                </a:rPr>
                <a:t>France</a:t>
              </a:r>
            </a:p>
            <a:p>
              <a:pPr marL="342900" marR="0" indent="-342900" algn="l" defTabSz="914400" rtl="0" fontAlgn="auto" latinLnBrk="0" hangingPunct="0">
                <a:lnSpc>
                  <a:spcPct val="100000"/>
                </a:lnSpc>
                <a:spcBef>
                  <a:spcPts val="0"/>
                </a:spcBef>
                <a:spcAft>
                  <a:spcPts val="0"/>
                </a:spcAft>
                <a:buClrTx/>
                <a:buSzTx/>
                <a:buFontTx/>
                <a:buAutoNum type="arabicPeriod"/>
                <a:tabLst/>
              </a:pPr>
              <a:r>
                <a:rPr lang="it-IT" sz="1050" dirty="0">
                  <a:solidFill>
                    <a:srgbClr val="004C6C"/>
                  </a:solidFill>
                  <a:latin typeface="Century Gothic" panose="020B0502020202020204" pitchFamily="34" charset="0"/>
                </a:rPr>
                <a:t>Germany</a:t>
              </a:r>
            </a:p>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it-IT" sz="1050" b="0" i="0" u="none" strike="noStrike" cap="none" spc="0" normalizeH="0" baseline="0" dirty="0" err="1">
                  <a:ln>
                    <a:noFill/>
                  </a:ln>
                  <a:solidFill>
                    <a:srgbClr val="004C6C"/>
                  </a:solidFill>
                  <a:effectLst/>
                  <a:uFillTx/>
                  <a:latin typeface="Century Gothic" panose="020B0502020202020204" pitchFamily="34" charset="0"/>
                  <a:sym typeface="Helvetica"/>
                </a:rPr>
                <a:t>Hungary</a:t>
              </a:r>
              <a:endParaRPr kumimoji="0" lang="it-IT" sz="1050" b="0" i="0" u="none" strike="noStrike" cap="none" spc="0" normalizeH="0" baseline="0" dirty="0">
                <a:ln>
                  <a:noFill/>
                </a:ln>
                <a:solidFill>
                  <a:srgbClr val="004C6C"/>
                </a:solidFill>
                <a:effectLst/>
                <a:uFillTx/>
                <a:latin typeface="Century Gothic" panose="020B0502020202020204" pitchFamily="34" charset="0"/>
                <a:sym typeface="Helvetica"/>
              </a:endParaRPr>
            </a:p>
            <a:p>
              <a:pPr marL="342900" marR="0" indent="-342900" algn="l" defTabSz="914400" rtl="0" fontAlgn="auto" latinLnBrk="0" hangingPunct="0">
                <a:lnSpc>
                  <a:spcPct val="100000"/>
                </a:lnSpc>
                <a:spcBef>
                  <a:spcPts val="0"/>
                </a:spcBef>
                <a:spcAft>
                  <a:spcPts val="0"/>
                </a:spcAft>
                <a:buClrTx/>
                <a:buSzTx/>
                <a:buFontTx/>
                <a:buAutoNum type="arabicPeriod"/>
                <a:tabLst/>
              </a:pPr>
              <a:r>
                <a:rPr lang="it-IT" sz="1050" dirty="0" err="1">
                  <a:solidFill>
                    <a:srgbClr val="004C6C"/>
                  </a:solidFill>
                  <a:latin typeface="Century Gothic" panose="020B0502020202020204" pitchFamily="34" charset="0"/>
                </a:rPr>
                <a:t>Ireland</a:t>
              </a:r>
              <a:endParaRPr lang="it-IT" sz="1050" dirty="0">
                <a:solidFill>
                  <a:srgbClr val="004C6C"/>
                </a:solidFill>
                <a:latin typeface="Century Gothic" panose="020B0502020202020204" pitchFamily="34" charset="0"/>
              </a:endParaRPr>
            </a:p>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it-IT" sz="1050" b="0" i="0" u="none" strike="noStrike" cap="none" spc="0" normalizeH="0" baseline="0" dirty="0">
                  <a:ln>
                    <a:noFill/>
                  </a:ln>
                  <a:solidFill>
                    <a:srgbClr val="004C6C"/>
                  </a:solidFill>
                  <a:effectLst/>
                  <a:uFillTx/>
                  <a:latin typeface="Century Gothic" panose="020B0502020202020204" pitchFamily="34" charset="0"/>
                  <a:sym typeface="Helvetica"/>
                </a:rPr>
                <a:t>Luxemb</a:t>
              </a:r>
              <a:r>
                <a:rPr lang="it-IT" sz="1050" dirty="0">
                  <a:solidFill>
                    <a:srgbClr val="004C6C"/>
                  </a:solidFill>
                  <a:latin typeface="Century Gothic" panose="020B0502020202020204" pitchFamily="34" charset="0"/>
                </a:rPr>
                <a:t>ourg</a:t>
              </a:r>
            </a:p>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it-IT" sz="1050" b="0" i="0" u="none" strike="noStrike" cap="none" spc="0" normalizeH="0" baseline="0" dirty="0">
                  <a:ln>
                    <a:noFill/>
                  </a:ln>
                  <a:solidFill>
                    <a:srgbClr val="004C6C"/>
                  </a:solidFill>
                  <a:effectLst/>
                  <a:uFillTx/>
                  <a:latin typeface="Century Gothic" panose="020B0502020202020204" pitchFamily="34" charset="0"/>
                  <a:sym typeface="Helvetica"/>
                </a:rPr>
                <a:t>Netherlands</a:t>
              </a:r>
            </a:p>
            <a:p>
              <a:pPr marL="342900" marR="0" indent="-342900" algn="l" defTabSz="914400" rtl="0" fontAlgn="auto" latinLnBrk="0" hangingPunct="0">
                <a:lnSpc>
                  <a:spcPct val="100000"/>
                </a:lnSpc>
                <a:spcBef>
                  <a:spcPts val="0"/>
                </a:spcBef>
                <a:spcAft>
                  <a:spcPts val="0"/>
                </a:spcAft>
                <a:buClrTx/>
                <a:buSzTx/>
                <a:buFontTx/>
                <a:buAutoNum type="arabicPeriod"/>
                <a:tabLst/>
              </a:pPr>
              <a:r>
                <a:rPr lang="it-IT" sz="1050" dirty="0">
                  <a:solidFill>
                    <a:srgbClr val="004C6C"/>
                  </a:solidFill>
                  <a:latin typeface="Century Gothic" panose="020B0502020202020204" pitchFamily="34" charset="0"/>
                </a:rPr>
                <a:t>Romania</a:t>
              </a:r>
            </a:p>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it-IT" sz="1050" b="0" i="0" u="none" strike="noStrike" cap="none" spc="0" normalizeH="0" baseline="0" dirty="0">
                  <a:ln>
                    <a:noFill/>
                  </a:ln>
                  <a:solidFill>
                    <a:srgbClr val="004C6C"/>
                  </a:solidFill>
                  <a:effectLst/>
                  <a:uFillTx/>
                  <a:latin typeface="Century Gothic" panose="020B0502020202020204" pitchFamily="34" charset="0"/>
                  <a:sym typeface="Helvetica"/>
                </a:rPr>
                <a:t>Slovenia</a:t>
              </a:r>
            </a:p>
            <a:p>
              <a:pPr marL="342900" marR="0" indent="-342900" algn="l" defTabSz="914400" rtl="0" fontAlgn="auto" latinLnBrk="0" hangingPunct="0">
                <a:lnSpc>
                  <a:spcPct val="100000"/>
                </a:lnSpc>
                <a:spcBef>
                  <a:spcPts val="0"/>
                </a:spcBef>
                <a:spcAft>
                  <a:spcPts val="0"/>
                </a:spcAft>
                <a:buClrTx/>
                <a:buSzTx/>
                <a:buFontTx/>
                <a:buAutoNum type="arabicPeriod"/>
                <a:tabLst/>
              </a:pPr>
              <a:r>
                <a:rPr lang="it-IT" sz="1050" dirty="0" err="1">
                  <a:solidFill>
                    <a:srgbClr val="004C6C"/>
                  </a:solidFill>
                  <a:latin typeface="Century Gothic" panose="020B0502020202020204" pitchFamily="34" charset="0"/>
                </a:rPr>
                <a:t>Sweden</a:t>
              </a:r>
              <a:endParaRPr lang="it-IT" sz="1050" dirty="0">
                <a:solidFill>
                  <a:srgbClr val="004C6C"/>
                </a:solidFill>
                <a:latin typeface="Century Gothic" panose="020B0502020202020204" pitchFamily="34" charset="0"/>
              </a:endParaRPr>
            </a:p>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it-IT" sz="1050" b="0" i="0" u="none" strike="noStrike" cap="none" spc="0" normalizeH="0" baseline="0" dirty="0" err="1">
                  <a:ln>
                    <a:noFill/>
                  </a:ln>
                  <a:solidFill>
                    <a:srgbClr val="004C6C"/>
                  </a:solidFill>
                  <a:effectLst/>
                  <a:uFillTx/>
                  <a:latin typeface="Century Gothic" panose="020B0502020202020204" pitchFamily="34" charset="0"/>
                  <a:sym typeface="Helvetica"/>
                </a:rPr>
                <a:t>Uk</a:t>
              </a:r>
              <a:endParaRPr kumimoji="0" lang="it-IT" sz="1050" b="0" i="0" u="none" strike="noStrike" cap="none" spc="0" normalizeH="0" baseline="0" dirty="0">
                <a:ln>
                  <a:noFill/>
                </a:ln>
                <a:solidFill>
                  <a:srgbClr val="004C6C"/>
                </a:solidFill>
                <a:effectLst/>
                <a:uFillTx/>
                <a:latin typeface="Century Gothic" panose="020B0502020202020204" pitchFamily="34" charset="0"/>
                <a:sym typeface="Helvetica"/>
              </a:endParaRPr>
            </a:p>
            <a:p>
              <a:pPr marL="342900" marR="0" indent="-342900" algn="l" defTabSz="914400" rtl="0" fontAlgn="auto" latinLnBrk="0" hangingPunct="0">
                <a:lnSpc>
                  <a:spcPct val="100000"/>
                </a:lnSpc>
                <a:spcBef>
                  <a:spcPts val="0"/>
                </a:spcBef>
                <a:spcAft>
                  <a:spcPts val="0"/>
                </a:spcAft>
                <a:buClrTx/>
                <a:buSzTx/>
                <a:buFontTx/>
                <a:buAutoNum type="arabicPeriod"/>
                <a:tabLst/>
              </a:pPr>
              <a:r>
                <a:rPr lang="it-IT" sz="1050" dirty="0">
                  <a:solidFill>
                    <a:srgbClr val="004C6C"/>
                  </a:solidFill>
                  <a:latin typeface="Century Gothic" panose="020B0502020202020204" pitchFamily="34" charset="0"/>
                </a:rPr>
                <a:t>Italy</a:t>
              </a:r>
              <a:endParaRPr kumimoji="0" lang="it-IT" sz="1050" b="0" i="0" u="none" strike="noStrike" cap="none" spc="0" normalizeH="0" baseline="0" dirty="0">
                <a:ln>
                  <a:noFill/>
                </a:ln>
                <a:solidFill>
                  <a:srgbClr val="004C6C"/>
                </a:solidFill>
                <a:effectLst/>
                <a:uFillTx/>
                <a:latin typeface="Century Gothic" panose="020B0502020202020204" pitchFamily="34" charset="0"/>
                <a:sym typeface="Helvetica"/>
              </a:endParaRP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364DE-E02C-3517-4689-D3EC1B49AB41}"/>
            </a:ext>
          </a:extLst>
        </p:cNvPr>
        <p:cNvGrpSpPr/>
        <p:nvPr/>
      </p:nvGrpSpPr>
      <p:grpSpPr>
        <a:xfrm>
          <a:off x="0" y="0"/>
          <a:ext cx="0" cy="0"/>
          <a:chOff x="0" y="0"/>
          <a:chExt cx="0" cy="0"/>
        </a:xfrm>
      </p:grpSpPr>
      <p:pic>
        <p:nvPicPr>
          <p:cNvPr id="120" name="Immagine 13" descr="Immagine 13">
            <a:extLst>
              <a:ext uri="{FF2B5EF4-FFF2-40B4-BE49-F238E27FC236}">
                <a16:creationId xmlns:a16="http://schemas.microsoft.com/office/drawing/2014/main" id="{0B2A5686-1F92-41FC-E1A7-F994A4BF98FC}"/>
              </a:ext>
            </a:extLst>
          </p:cNvPr>
          <p:cNvPicPr>
            <a:picLocks noChangeAspect="1"/>
          </p:cNvPicPr>
          <p:nvPr/>
        </p:nvPicPr>
        <p:blipFill>
          <a:blip r:embed="rId2"/>
          <a:stretch>
            <a:fillRect/>
          </a:stretch>
        </p:blipFill>
        <p:spPr>
          <a:xfrm>
            <a:off x="5660616" y="6523366"/>
            <a:ext cx="890795" cy="377914"/>
          </a:xfrm>
          <a:prstGeom prst="rect">
            <a:avLst/>
          </a:prstGeom>
          <a:ln w="12700">
            <a:miter lim="400000"/>
          </a:ln>
        </p:spPr>
      </p:pic>
      <p:sp>
        <p:nvSpPr>
          <p:cNvPr id="121" name="CasellaDiTesto 14">
            <a:extLst>
              <a:ext uri="{FF2B5EF4-FFF2-40B4-BE49-F238E27FC236}">
                <a16:creationId xmlns:a16="http://schemas.microsoft.com/office/drawing/2014/main" id="{39671F1D-6229-B5AC-C9FB-8A06D481F9CB}"/>
              </a:ext>
            </a:extLst>
          </p:cNvPr>
          <p:cNvSpPr txBox="1"/>
          <p:nvPr/>
        </p:nvSpPr>
        <p:spPr>
          <a:xfrm>
            <a:off x="5861355" y="6545953"/>
            <a:ext cx="469290"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2</a:t>
            </a:r>
            <a:endParaRPr dirty="0">
              <a:latin typeface="Century Gothic" panose="020B0502020202020204" pitchFamily="34" charset="0"/>
            </a:endParaRPr>
          </a:p>
        </p:txBody>
      </p:sp>
      <p:sp>
        <p:nvSpPr>
          <p:cNvPr id="123" name="CasellaDiTesto 19">
            <a:extLst>
              <a:ext uri="{FF2B5EF4-FFF2-40B4-BE49-F238E27FC236}">
                <a16:creationId xmlns:a16="http://schemas.microsoft.com/office/drawing/2014/main" id="{0372EF62-83EA-45AE-7BAA-EE48849029C3}"/>
              </a:ext>
            </a:extLst>
          </p:cNvPr>
          <p:cNvSpPr txBox="1"/>
          <p:nvPr/>
        </p:nvSpPr>
        <p:spPr>
          <a:xfrm>
            <a:off x="371472" y="2661845"/>
            <a:ext cx="11449053" cy="3323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spcBef>
                <a:spcPts val="600"/>
              </a:spcBef>
              <a:defRPr sz="1500">
                <a:solidFill>
                  <a:srgbClr val="004C6C"/>
                </a:solidFill>
                <a:latin typeface="Century Gothic"/>
                <a:ea typeface="Century Gothic"/>
                <a:cs typeface="Century Gothic"/>
                <a:sym typeface="Century Gothic"/>
              </a:defRPr>
            </a:pPr>
            <a:r>
              <a:rPr lang="it-IT" sz="1500" b="1" dirty="0">
                <a:latin typeface="Century Gothic" panose="020B0502020202020204" pitchFamily="34" charset="0"/>
              </a:rPr>
              <a:t>L’articolo 2 </a:t>
            </a:r>
            <a:r>
              <a:rPr lang="it-IT" sz="1500" dirty="0">
                <a:latin typeface="Century Gothic" panose="020B0502020202020204" pitchFamily="34" charset="0"/>
              </a:rPr>
              <a:t>del Decreto del 20 maggio 2024, disciplina il regime di semplificazione (definito anche come «Porto Sicuro» oppure «Safe Harbour»), il quale c</a:t>
            </a:r>
            <a:r>
              <a:rPr lang="it-IT" dirty="0"/>
              <a:t>onsente di </a:t>
            </a:r>
            <a:r>
              <a:rPr lang="it-IT" b="1" dirty="0"/>
              <a:t>considerare pari a zero l’imposizione integrativa </a:t>
            </a:r>
            <a:r>
              <a:rPr lang="it-IT" dirty="0"/>
              <a:t>dovuta dal gruppo in un esercizio e con riferimento ad un Paese </a:t>
            </a:r>
            <a:r>
              <a:rPr lang="it-IT" b="1" dirty="0"/>
              <a:t>senza la necessità di calcolare l’aliquota di imposizione effettiva </a:t>
            </a:r>
            <a:r>
              <a:rPr lang="it-IT" dirty="0"/>
              <a:t>e </a:t>
            </a:r>
            <a:r>
              <a:rPr lang="it-IT" b="1" dirty="0"/>
              <a:t>l’eventuale importo dell’imposizione integrativa</a:t>
            </a:r>
            <a:r>
              <a:rPr lang="it-IT" dirty="0"/>
              <a:t> secondo le modalità ordinarie previste dalle Regole </a:t>
            </a:r>
            <a:r>
              <a:rPr lang="it-IT" dirty="0" err="1"/>
              <a:t>GloBE</a:t>
            </a:r>
            <a:r>
              <a:rPr lang="it-IT" dirty="0"/>
              <a:t>.</a:t>
            </a:r>
          </a:p>
          <a:p>
            <a:pPr algn="just">
              <a:spcBef>
                <a:spcPts val="600"/>
              </a:spcBef>
              <a:defRPr sz="1500">
                <a:solidFill>
                  <a:srgbClr val="004C6C"/>
                </a:solidFill>
                <a:latin typeface="Century Gothic"/>
                <a:ea typeface="Century Gothic"/>
                <a:cs typeface="Century Gothic"/>
                <a:sym typeface="Century Gothic"/>
              </a:defRPr>
            </a:pPr>
            <a:r>
              <a:rPr lang="it-IT" sz="1500" dirty="0">
                <a:latin typeface="Century Gothic" panose="020B0502020202020204" pitchFamily="34" charset="0"/>
              </a:rPr>
              <a:t>In particolare, per adottare il regime di semplificazione è necessario </a:t>
            </a:r>
            <a:r>
              <a:rPr lang="it-IT" dirty="0"/>
              <a:t>che il </a:t>
            </a:r>
            <a:r>
              <a:rPr lang="it-IT" b="1" dirty="0"/>
              <a:t>Gruppo rispetti</a:t>
            </a:r>
            <a:r>
              <a:rPr lang="it-IT" dirty="0"/>
              <a:t>, in relazione ad un </a:t>
            </a:r>
            <a:r>
              <a:rPr lang="it-IT" b="1" dirty="0"/>
              <a:t>Paese</a:t>
            </a:r>
            <a:r>
              <a:rPr lang="it-IT" dirty="0"/>
              <a:t> testato in un esercizio che rientra nel </a:t>
            </a:r>
            <a:r>
              <a:rPr lang="it-IT" b="1" dirty="0"/>
              <a:t>Periodo Rilevante</a:t>
            </a:r>
            <a:r>
              <a:rPr lang="it-IT" dirty="0"/>
              <a:t>, almeno uno dei seguenti requisiti (da verificare sulla base del Rendiconto Finanziario Qualificato):</a:t>
            </a:r>
          </a:p>
          <a:p>
            <a:pPr marL="342900" indent="-342900" algn="just">
              <a:spcBef>
                <a:spcPts val="600"/>
              </a:spcBef>
              <a:buFont typeface="+mj-lt"/>
              <a:buAutoNum type="arabicPeriod"/>
              <a:defRPr sz="1500">
                <a:solidFill>
                  <a:srgbClr val="004C6C"/>
                </a:solidFill>
                <a:latin typeface="Century Gothic"/>
                <a:ea typeface="Century Gothic"/>
                <a:cs typeface="Century Gothic"/>
                <a:sym typeface="Century Gothic"/>
              </a:defRPr>
            </a:pPr>
            <a:r>
              <a:rPr lang="it-IT" dirty="0"/>
              <a:t>il requisito </a:t>
            </a:r>
            <a:r>
              <a:rPr lang="it-IT" b="1" dirty="0"/>
              <a:t>de </a:t>
            </a:r>
            <a:r>
              <a:rPr lang="it-IT" b="1" dirty="0" err="1"/>
              <a:t>minimis</a:t>
            </a:r>
            <a:r>
              <a:rPr lang="it-IT" b="1" dirty="0"/>
              <a:t> transitorio</a:t>
            </a:r>
            <a:r>
              <a:rPr lang="it-IT" dirty="0"/>
              <a:t>; </a:t>
            </a:r>
          </a:p>
          <a:p>
            <a:pPr marL="342900" indent="-342900" algn="just">
              <a:spcBef>
                <a:spcPts val="600"/>
              </a:spcBef>
              <a:buFont typeface="+mj-lt"/>
              <a:buAutoNum type="arabicPeriod"/>
              <a:defRPr sz="1500">
                <a:solidFill>
                  <a:srgbClr val="004C6C"/>
                </a:solidFill>
                <a:latin typeface="Century Gothic"/>
                <a:ea typeface="Century Gothic"/>
                <a:cs typeface="Century Gothic"/>
                <a:sym typeface="Century Gothic"/>
              </a:defRPr>
            </a:pPr>
            <a:r>
              <a:rPr lang="it-IT" dirty="0"/>
              <a:t>il requisito riguardante </a:t>
            </a:r>
            <a:r>
              <a:rPr lang="it-IT" b="1" dirty="0"/>
              <a:t>l’aliquota di imposizione effettiva semplificata</a:t>
            </a:r>
            <a:r>
              <a:rPr lang="it-IT" dirty="0"/>
              <a:t>;</a:t>
            </a:r>
          </a:p>
          <a:p>
            <a:pPr marL="342900" indent="-342900" algn="just">
              <a:spcBef>
                <a:spcPts val="600"/>
              </a:spcBef>
              <a:buFont typeface="+mj-lt"/>
              <a:buAutoNum type="arabicPeriod"/>
              <a:defRPr sz="1500">
                <a:solidFill>
                  <a:srgbClr val="004C6C"/>
                </a:solidFill>
                <a:latin typeface="Century Gothic"/>
                <a:ea typeface="Century Gothic"/>
                <a:cs typeface="Century Gothic"/>
                <a:sym typeface="Century Gothic"/>
              </a:defRPr>
            </a:pPr>
            <a:r>
              <a:rPr lang="it-IT" dirty="0"/>
              <a:t>il requisito del </a:t>
            </a:r>
            <a:r>
              <a:rPr lang="it-IT" b="1" dirty="0"/>
              <a:t>profitto ordinario</a:t>
            </a:r>
            <a:r>
              <a:rPr lang="it-IT" dirty="0"/>
              <a:t>.</a:t>
            </a:r>
          </a:p>
          <a:p>
            <a:pPr marL="342900" indent="-342900" algn="just">
              <a:spcBef>
                <a:spcPts val="600"/>
              </a:spcBef>
              <a:buFont typeface="+mj-lt"/>
              <a:buAutoNum type="arabicPeriod"/>
              <a:defRPr sz="1500">
                <a:solidFill>
                  <a:srgbClr val="004C6C"/>
                </a:solidFill>
                <a:latin typeface="Century Gothic"/>
                <a:ea typeface="Century Gothic"/>
                <a:cs typeface="Century Gothic"/>
                <a:sym typeface="Century Gothic"/>
              </a:defRPr>
            </a:pPr>
            <a:endParaRPr lang="it-IT" sz="1500" dirty="0">
              <a:latin typeface="Century Gothic" panose="020B0502020202020204" pitchFamily="34" charset="0"/>
            </a:endParaRPr>
          </a:p>
          <a:p>
            <a:pPr algn="just">
              <a:spcBef>
                <a:spcPts val="600"/>
              </a:spcBef>
              <a:defRPr sz="1500">
                <a:solidFill>
                  <a:srgbClr val="004C6C"/>
                </a:solidFill>
                <a:latin typeface="Century Gothic"/>
                <a:ea typeface="Century Gothic"/>
                <a:cs typeface="Century Gothic"/>
                <a:sym typeface="Century Gothic"/>
              </a:defRPr>
            </a:pPr>
            <a:endParaRPr sz="1500" dirty="0">
              <a:latin typeface="Century Gothic" panose="020B0502020202020204" pitchFamily="34" charset="0"/>
            </a:endParaRPr>
          </a:p>
        </p:txBody>
      </p:sp>
      <p:sp>
        <p:nvSpPr>
          <p:cNvPr id="4" name="CasellaDiTesto 15">
            <a:extLst>
              <a:ext uri="{FF2B5EF4-FFF2-40B4-BE49-F238E27FC236}">
                <a16:creationId xmlns:a16="http://schemas.microsoft.com/office/drawing/2014/main" id="{554A22BA-AA9A-9450-ADD8-6C0A358AD100}"/>
              </a:ext>
            </a:extLst>
          </p:cNvPr>
          <p:cNvSpPr txBox="1"/>
          <p:nvPr/>
        </p:nvSpPr>
        <p:spPr>
          <a:xfrm>
            <a:off x="269640" y="1405504"/>
            <a:ext cx="11672746" cy="11310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9543">
              <a:lnSpc>
                <a:spcPts val="4400"/>
              </a:lnSpc>
              <a:defRPr sz="3200" spc="-4">
                <a:solidFill>
                  <a:srgbClr val="004C6C"/>
                </a:solidFill>
                <a:latin typeface="CeraCY-Medium ☞"/>
                <a:ea typeface="CeraCY-Medium ☞"/>
                <a:cs typeface="CeraCY-Medium ☞"/>
                <a:sym typeface="CeraCY-Medium ☞"/>
              </a:defRPr>
            </a:lvl1pPr>
          </a:lstStyle>
          <a:p>
            <a:r>
              <a:rPr lang="it-IT" dirty="0">
                <a:latin typeface="Century Gothic" panose="020B0502020202020204" pitchFamily="34" charset="0"/>
              </a:rPr>
              <a:t>DECRETO MEF 20/05/2024 – PERIODO TRANSITORIO GMT (1)</a:t>
            </a:r>
          </a:p>
          <a:p>
            <a:endParaRPr sz="1800" dirty="0">
              <a:latin typeface="Century Gothic" panose="020B0502020202020204" pitchFamily="34" charset="0"/>
            </a:endParaRPr>
          </a:p>
        </p:txBody>
      </p:sp>
      <p:sp>
        <p:nvSpPr>
          <p:cNvPr id="6" name="CasellaDiTesto 5">
            <a:extLst>
              <a:ext uri="{FF2B5EF4-FFF2-40B4-BE49-F238E27FC236}">
                <a16:creationId xmlns:a16="http://schemas.microsoft.com/office/drawing/2014/main" id="{B4FF4372-8FFE-A521-E8C8-E21BDE752ED1}"/>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7" name="CasellaDiTesto 6">
            <a:extLst>
              <a:ext uri="{FF2B5EF4-FFF2-40B4-BE49-F238E27FC236}">
                <a16:creationId xmlns:a16="http://schemas.microsoft.com/office/drawing/2014/main" id="{7DF3C0D4-02CA-27E9-BB74-E50126A5A9D5}"/>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
        <p:nvSpPr>
          <p:cNvPr id="3" name="Connettore 1 12">
            <a:extLst>
              <a:ext uri="{FF2B5EF4-FFF2-40B4-BE49-F238E27FC236}">
                <a16:creationId xmlns:a16="http://schemas.microsoft.com/office/drawing/2014/main" id="{9FC032CC-E3F0-BC20-C109-3B236F8A4DFC}"/>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8" name="Connettore 1 17">
            <a:extLst>
              <a:ext uri="{FF2B5EF4-FFF2-40B4-BE49-F238E27FC236}">
                <a16:creationId xmlns:a16="http://schemas.microsoft.com/office/drawing/2014/main" id="{C84A4A8F-36CF-C123-0B68-5C22B75538EB}"/>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9" name="Connettore 1 24">
            <a:extLst>
              <a:ext uri="{FF2B5EF4-FFF2-40B4-BE49-F238E27FC236}">
                <a16:creationId xmlns:a16="http://schemas.microsoft.com/office/drawing/2014/main" id="{48EDC733-FC9D-8046-3513-8481DAA9613C}"/>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0" name="logo-Delta.png" descr="logo-Delta.png">
            <a:extLst>
              <a:ext uri="{FF2B5EF4-FFF2-40B4-BE49-F238E27FC236}">
                <a16:creationId xmlns:a16="http://schemas.microsoft.com/office/drawing/2014/main" id="{68F90D67-C63D-C328-5102-522B0EE958B5}"/>
              </a:ext>
            </a:extLst>
          </p:cNvPr>
          <p:cNvPicPr>
            <a:picLocks noChangeAspect="1"/>
          </p:cNvPicPr>
          <p:nvPr/>
        </p:nvPicPr>
        <p:blipFill>
          <a:blip r:embed="rId3"/>
          <a:stretch>
            <a:fillRect/>
          </a:stretch>
        </p:blipFill>
        <p:spPr>
          <a:xfrm>
            <a:off x="738173" y="346687"/>
            <a:ext cx="1735510" cy="605792"/>
          </a:xfrm>
          <a:prstGeom prst="rect">
            <a:avLst/>
          </a:prstGeom>
          <a:ln w="12700">
            <a:miter lim="400000"/>
          </a:ln>
        </p:spPr>
      </p:pic>
      <p:sp>
        <p:nvSpPr>
          <p:cNvPr id="2" name="CasellaDiTesto 1">
            <a:extLst>
              <a:ext uri="{FF2B5EF4-FFF2-40B4-BE49-F238E27FC236}">
                <a16:creationId xmlns:a16="http://schemas.microsoft.com/office/drawing/2014/main" id="{37DE8493-0476-65A3-154B-27A7B7BD0480}"/>
              </a:ext>
            </a:extLst>
          </p:cNvPr>
          <p:cNvSpPr txBox="1"/>
          <p:nvPr/>
        </p:nvSpPr>
        <p:spPr>
          <a:xfrm>
            <a:off x="371472" y="2054526"/>
            <a:ext cx="7811946"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it-IT" sz="1600" b="0" i="0" u="none" strike="noStrike" cap="none" spc="0" normalizeH="0" baseline="0" dirty="0">
                <a:ln>
                  <a:noFill/>
                </a:ln>
                <a:solidFill>
                  <a:srgbClr val="004C6C"/>
                </a:solidFill>
                <a:effectLst/>
                <a:uFillTx/>
                <a:latin typeface="Century Gothic" panose="020B0502020202020204" pitchFamily="34" charset="0"/>
                <a:sym typeface="Helvetica"/>
              </a:rPr>
              <a:t>ESERCITABILE SU OPZIONE E VALIDO PER GLI ESERCIZI SOCIALI DAL 2024 AL 2026</a:t>
            </a:r>
          </a:p>
        </p:txBody>
      </p:sp>
    </p:spTree>
    <p:extLst>
      <p:ext uri="{BB962C8B-B14F-4D97-AF65-F5344CB8AC3E}">
        <p14:creationId xmlns:p14="http://schemas.microsoft.com/office/powerpoint/2010/main" val="244151156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364DE-E02C-3517-4689-D3EC1B49AB41}"/>
            </a:ext>
          </a:extLst>
        </p:cNvPr>
        <p:cNvGrpSpPr/>
        <p:nvPr/>
      </p:nvGrpSpPr>
      <p:grpSpPr>
        <a:xfrm>
          <a:off x="0" y="0"/>
          <a:ext cx="0" cy="0"/>
          <a:chOff x="0" y="0"/>
          <a:chExt cx="0" cy="0"/>
        </a:xfrm>
      </p:grpSpPr>
      <p:pic>
        <p:nvPicPr>
          <p:cNvPr id="120" name="Immagine 13" descr="Immagine 13">
            <a:extLst>
              <a:ext uri="{FF2B5EF4-FFF2-40B4-BE49-F238E27FC236}">
                <a16:creationId xmlns:a16="http://schemas.microsoft.com/office/drawing/2014/main" id="{0B2A5686-1F92-41FC-E1A7-F994A4BF98FC}"/>
              </a:ext>
            </a:extLst>
          </p:cNvPr>
          <p:cNvPicPr>
            <a:picLocks noChangeAspect="1"/>
          </p:cNvPicPr>
          <p:nvPr/>
        </p:nvPicPr>
        <p:blipFill>
          <a:blip r:embed="rId2"/>
          <a:stretch>
            <a:fillRect/>
          </a:stretch>
        </p:blipFill>
        <p:spPr>
          <a:xfrm>
            <a:off x="5660616" y="6523366"/>
            <a:ext cx="890795" cy="377914"/>
          </a:xfrm>
          <a:prstGeom prst="rect">
            <a:avLst/>
          </a:prstGeom>
          <a:ln w="12700">
            <a:miter lim="400000"/>
          </a:ln>
        </p:spPr>
      </p:pic>
      <p:sp>
        <p:nvSpPr>
          <p:cNvPr id="121" name="CasellaDiTesto 14">
            <a:extLst>
              <a:ext uri="{FF2B5EF4-FFF2-40B4-BE49-F238E27FC236}">
                <a16:creationId xmlns:a16="http://schemas.microsoft.com/office/drawing/2014/main" id="{39671F1D-6229-B5AC-C9FB-8A06D481F9CB}"/>
              </a:ext>
            </a:extLst>
          </p:cNvPr>
          <p:cNvSpPr txBox="1"/>
          <p:nvPr/>
        </p:nvSpPr>
        <p:spPr>
          <a:xfrm>
            <a:off x="5861355" y="6545953"/>
            <a:ext cx="469290"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3</a:t>
            </a:r>
            <a:endParaRPr dirty="0">
              <a:latin typeface="Century Gothic" panose="020B0502020202020204" pitchFamily="34" charset="0"/>
            </a:endParaRPr>
          </a:p>
        </p:txBody>
      </p:sp>
      <p:sp>
        <p:nvSpPr>
          <p:cNvPr id="123" name="CasellaDiTesto 19">
            <a:extLst>
              <a:ext uri="{FF2B5EF4-FFF2-40B4-BE49-F238E27FC236}">
                <a16:creationId xmlns:a16="http://schemas.microsoft.com/office/drawing/2014/main" id="{0372EF62-83EA-45AE-7BAA-EE48849029C3}"/>
              </a:ext>
            </a:extLst>
          </p:cNvPr>
          <p:cNvSpPr txBox="1"/>
          <p:nvPr/>
        </p:nvSpPr>
        <p:spPr>
          <a:xfrm>
            <a:off x="371472" y="2111318"/>
            <a:ext cx="11449053" cy="432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dirty="0"/>
              <a:t>Il requisito </a:t>
            </a:r>
            <a:r>
              <a:rPr lang="it-IT" b="1" dirty="0"/>
              <a:t>de minimis transitorio </a:t>
            </a:r>
            <a:r>
              <a:rPr lang="it-IT" sz="1500" dirty="0">
                <a:latin typeface="Century Gothic" panose="020B0502020202020204" pitchFamily="34" charset="0"/>
                <a:ea typeface="Calibri" panose="020F0502020204030204" pitchFamily="34" charset="0"/>
              </a:rPr>
              <a:t>è soddisfatto </a:t>
            </a:r>
            <a:r>
              <a:rPr lang="it-IT" dirty="0"/>
              <a:t>se il Gruppo registra </a:t>
            </a:r>
            <a:r>
              <a:rPr lang="it-IT" b="1" dirty="0"/>
              <a:t>Ricavi Totali inferiori a 10 milioni di euro </a:t>
            </a:r>
            <a:r>
              <a:rPr lang="it-IT" dirty="0"/>
              <a:t>ed un </a:t>
            </a:r>
            <a:r>
              <a:rPr lang="it-IT" b="1" dirty="0"/>
              <a:t>Utile Ante Imposte inferiore a 1 milione di euro </a:t>
            </a:r>
            <a:r>
              <a:rPr lang="it-IT" dirty="0"/>
              <a:t>nell’esercizio considerato e nel Paese testato. Il requisito in esame sussiste quando </a:t>
            </a:r>
            <a:r>
              <a:rPr lang="it-IT" b="1" dirty="0"/>
              <a:t>entrambe le condizioni risultano soddisfatte</a:t>
            </a:r>
            <a:r>
              <a:rPr lang="it-IT" dirty="0"/>
              <a:t>. Con specifico riferimento alla seconda condizione, si precisa che quest’ultima è sempre soddisfatta nell’ipotesi in cui il gruppo contabilizzi una </a:t>
            </a:r>
            <a:r>
              <a:rPr lang="it-IT" b="1" dirty="0"/>
              <a:t>Perdita Ante Imposte</a:t>
            </a:r>
            <a:r>
              <a:rPr lang="it-IT" dirty="0"/>
              <a:t>, indipendentemente dal suo ammontare.</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endParaRPr lang="it-IT" dirty="0"/>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b="1" dirty="0"/>
              <a:t>L’aliquota di imposizione effettiva semplificata </a:t>
            </a:r>
            <a:r>
              <a:rPr lang="it-IT" dirty="0"/>
              <a:t>consente al Gruppo di avvalersi del regime transitorio semplificato se lo stesso presenta </a:t>
            </a:r>
            <a:r>
              <a:rPr lang="it-IT" b="1" dirty="0"/>
              <a:t>un’Aliquota di Imposizione Effettiva Semplificata (</a:t>
            </a:r>
            <a:r>
              <a:rPr lang="it-IT" dirty="0"/>
              <a:t>data dal rapporto tra le </a:t>
            </a:r>
            <a:r>
              <a:rPr lang="it-IT" sz="1500" dirty="0">
                <a:latin typeface="Century Gothic" panose="020B0502020202020204" pitchFamily="34" charset="0"/>
                <a:ea typeface="Calibri" panose="020F0502020204030204" pitchFamily="34" charset="0"/>
              </a:rPr>
              <a:t>Imposte Rilevanti Semplificate dell’esercizio, ossia quelle contabilizzate nel rendiconto finanziario qualificato, e l’ Utile Ante Imposte) </a:t>
            </a:r>
            <a:r>
              <a:rPr lang="it-IT" b="1" dirty="0"/>
              <a:t>uguale o superiore alla Aliquota di Imposizione Transitoria </a:t>
            </a:r>
            <a:r>
              <a:rPr lang="it-IT" dirty="0"/>
              <a:t>(pari al 15% per gli esercizi che iniziano nel 2023 e nel 2024; 16% per gli esercizi che iniziano nel 2025; 17% per gli esercizi che iniziano nel 2026).</a:t>
            </a:r>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endParaRPr lang="it-IT" dirty="0"/>
          </a:p>
          <a:p>
            <a:pPr marL="285750" indent="-285750" algn="just">
              <a:spcBef>
                <a:spcPts val="600"/>
              </a:spcBef>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b="1" dirty="0"/>
              <a:t>Il profitto ordinario</a:t>
            </a:r>
            <a:r>
              <a:rPr lang="it-IT" dirty="0"/>
              <a:t> è soddisfatto se il Gruppo realizza una </a:t>
            </a:r>
            <a:r>
              <a:rPr lang="it-IT" b="1" dirty="0"/>
              <a:t>Perdita Ante Imposte </a:t>
            </a:r>
            <a:r>
              <a:rPr lang="it-IT" dirty="0"/>
              <a:t>o se consegue un </a:t>
            </a:r>
            <a:r>
              <a:rPr lang="it-IT" b="1" dirty="0"/>
              <a:t>Utile Ante Imposte </a:t>
            </a:r>
            <a:r>
              <a:rPr lang="it-IT" dirty="0"/>
              <a:t>che è </a:t>
            </a:r>
            <a:r>
              <a:rPr lang="it-IT" b="1" dirty="0"/>
              <a:t>inferiore alla riduzione da attività economica sostanziale (SBIE, </a:t>
            </a:r>
            <a:r>
              <a:rPr lang="it-IT" b="1" dirty="0" err="1"/>
              <a:t>Substance-based</a:t>
            </a:r>
            <a:r>
              <a:rPr lang="it-IT" b="1" dirty="0"/>
              <a:t> </a:t>
            </a:r>
            <a:r>
              <a:rPr lang="it-IT" b="1" dirty="0" err="1"/>
              <a:t>income</a:t>
            </a:r>
            <a:r>
              <a:rPr lang="it-IT" b="1" dirty="0"/>
              <a:t> </a:t>
            </a:r>
            <a:r>
              <a:rPr lang="it-IT" b="1" dirty="0" err="1"/>
              <a:t>exlcusion</a:t>
            </a:r>
            <a:r>
              <a:rPr lang="it-IT" b="1" dirty="0"/>
              <a:t>) </a:t>
            </a:r>
            <a:r>
              <a:rPr lang="it-IT" dirty="0"/>
              <a:t>con riguardo alle imprese localizzate in detto Paese ai fini della Rendicontazione Paese per Paese Qualificata o a quelle localizzate nel territorio dello Stato italiano. Se </a:t>
            </a:r>
            <a:r>
              <a:rPr lang="it-IT" b="1" dirty="0"/>
              <a:t>l’importo dello SBIE </a:t>
            </a:r>
            <a:r>
              <a:rPr lang="it-IT" dirty="0"/>
              <a:t>di un “Paese testato” è </a:t>
            </a:r>
            <a:r>
              <a:rPr lang="it-IT" b="1" dirty="0"/>
              <a:t>uguale o superiore </a:t>
            </a:r>
            <a:r>
              <a:rPr lang="it-IT" dirty="0"/>
              <a:t>al suo </a:t>
            </a:r>
            <a:r>
              <a:rPr lang="it-IT" b="1" dirty="0"/>
              <a:t>utile (perdita) prima dell’imposta sul reddito</a:t>
            </a:r>
            <a:r>
              <a:rPr lang="it-IT" dirty="0"/>
              <a:t>, il Gruppo </a:t>
            </a:r>
            <a:r>
              <a:rPr lang="it-IT" b="1" dirty="0"/>
              <a:t>può fruire </a:t>
            </a:r>
            <a:r>
              <a:rPr lang="it-IT" dirty="0"/>
              <a:t>del criterio transitorio di semplificazione. </a:t>
            </a:r>
            <a:endParaRPr lang="it-IT" sz="1500" dirty="0">
              <a:latin typeface="Century Gothic" panose="020B0502020202020204" pitchFamily="34" charset="0"/>
              <a:ea typeface="Calibri" panose="020F0502020204030204" pitchFamily="34" charset="0"/>
            </a:endParaRPr>
          </a:p>
        </p:txBody>
      </p:sp>
      <p:sp>
        <p:nvSpPr>
          <p:cNvPr id="4" name="CasellaDiTesto 15">
            <a:extLst>
              <a:ext uri="{FF2B5EF4-FFF2-40B4-BE49-F238E27FC236}">
                <a16:creationId xmlns:a16="http://schemas.microsoft.com/office/drawing/2014/main" id="{554A22BA-AA9A-9450-ADD8-6C0A358AD100}"/>
              </a:ext>
            </a:extLst>
          </p:cNvPr>
          <p:cNvSpPr txBox="1"/>
          <p:nvPr/>
        </p:nvSpPr>
        <p:spPr>
          <a:xfrm>
            <a:off x="371472" y="1403153"/>
            <a:ext cx="12121370" cy="606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9543">
              <a:lnSpc>
                <a:spcPts val="4400"/>
              </a:lnSpc>
              <a:defRPr sz="3200" spc="-4">
                <a:solidFill>
                  <a:srgbClr val="004C6C"/>
                </a:solidFill>
                <a:latin typeface="CeraCY-Medium ☞"/>
                <a:ea typeface="CeraCY-Medium ☞"/>
                <a:cs typeface="CeraCY-Medium ☞"/>
                <a:sym typeface="CeraCY-Medium ☞"/>
              </a:defRPr>
            </a:lvl1pPr>
          </a:lstStyle>
          <a:p>
            <a:r>
              <a:rPr lang="it-IT" dirty="0">
                <a:latin typeface="Century Gothic" panose="020B0502020202020204" pitchFamily="34" charset="0"/>
              </a:rPr>
              <a:t>DECRETO MEF 20/05/2024 – PERIODO TRANSITORIO GMT (2)</a:t>
            </a:r>
            <a:endParaRPr dirty="0">
              <a:latin typeface="Century Gothic" panose="020B0502020202020204" pitchFamily="34" charset="0"/>
            </a:endParaRPr>
          </a:p>
        </p:txBody>
      </p:sp>
      <p:sp>
        <p:nvSpPr>
          <p:cNvPr id="6" name="CasellaDiTesto 5">
            <a:extLst>
              <a:ext uri="{FF2B5EF4-FFF2-40B4-BE49-F238E27FC236}">
                <a16:creationId xmlns:a16="http://schemas.microsoft.com/office/drawing/2014/main" id="{B4FF4372-8FFE-A521-E8C8-E21BDE752ED1}"/>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7" name="CasellaDiTesto 6">
            <a:extLst>
              <a:ext uri="{FF2B5EF4-FFF2-40B4-BE49-F238E27FC236}">
                <a16:creationId xmlns:a16="http://schemas.microsoft.com/office/drawing/2014/main" id="{7DF3C0D4-02CA-27E9-BB74-E50126A5A9D5}"/>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
        <p:nvSpPr>
          <p:cNvPr id="3" name="Connettore 1 12">
            <a:extLst>
              <a:ext uri="{FF2B5EF4-FFF2-40B4-BE49-F238E27FC236}">
                <a16:creationId xmlns:a16="http://schemas.microsoft.com/office/drawing/2014/main" id="{7C0B65A7-1455-365C-A019-C46FE5BF97F9}"/>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8" name="Connettore 1 17">
            <a:extLst>
              <a:ext uri="{FF2B5EF4-FFF2-40B4-BE49-F238E27FC236}">
                <a16:creationId xmlns:a16="http://schemas.microsoft.com/office/drawing/2014/main" id="{4A82C52A-B371-A882-6C5A-789B9361A249}"/>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9" name="Connettore 1 24">
            <a:extLst>
              <a:ext uri="{FF2B5EF4-FFF2-40B4-BE49-F238E27FC236}">
                <a16:creationId xmlns:a16="http://schemas.microsoft.com/office/drawing/2014/main" id="{BFCF1844-9C67-9CFA-0C1D-3FF47C0B7D33}"/>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0" name="logo-Delta.png" descr="logo-Delta.png">
            <a:extLst>
              <a:ext uri="{FF2B5EF4-FFF2-40B4-BE49-F238E27FC236}">
                <a16:creationId xmlns:a16="http://schemas.microsoft.com/office/drawing/2014/main" id="{A9EAE8C9-CAED-7FAB-935E-8003378132FE}"/>
              </a:ext>
            </a:extLst>
          </p:cNvPr>
          <p:cNvPicPr>
            <a:picLocks noChangeAspect="1"/>
          </p:cNvPicPr>
          <p:nvPr/>
        </p:nvPicPr>
        <p:blipFill>
          <a:blip r:embed="rId3"/>
          <a:stretch>
            <a:fillRect/>
          </a:stretch>
        </p:blipFill>
        <p:spPr>
          <a:xfrm>
            <a:off x="738173" y="346687"/>
            <a:ext cx="1735510" cy="605792"/>
          </a:xfrm>
          <a:prstGeom prst="rect">
            <a:avLst/>
          </a:prstGeom>
          <a:ln w="12700">
            <a:miter lim="400000"/>
          </a:ln>
        </p:spPr>
      </p:pic>
    </p:spTree>
    <p:extLst>
      <p:ext uri="{BB962C8B-B14F-4D97-AF65-F5344CB8AC3E}">
        <p14:creationId xmlns:p14="http://schemas.microsoft.com/office/powerpoint/2010/main" val="36060053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3E1A-07CA-B7CC-1004-DADD3360CEFE}"/>
            </a:ext>
          </a:extLst>
        </p:cNvPr>
        <p:cNvGrpSpPr/>
        <p:nvPr/>
      </p:nvGrpSpPr>
      <p:grpSpPr>
        <a:xfrm>
          <a:off x="0" y="0"/>
          <a:ext cx="0" cy="0"/>
          <a:chOff x="0" y="0"/>
          <a:chExt cx="0" cy="0"/>
        </a:xfrm>
      </p:grpSpPr>
      <p:pic>
        <p:nvPicPr>
          <p:cNvPr id="120" name="Immagine 13" descr="Immagine 13">
            <a:extLst>
              <a:ext uri="{FF2B5EF4-FFF2-40B4-BE49-F238E27FC236}">
                <a16:creationId xmlns:a16="http://schemas.microsoft.com/office/drawing/2014/main" id="{F81309F1-19FD-1C64-597F-B672E22C2C8D}"/>
              </a:ext>
            </a:extLst>
          </p:cNvPr>
          <p:cNvPicPr>
            <a:picLocks noChangeAspect="1"/>
          </p:cNvPicPr>
          <p:nvPr/>
        </p:nvPicPr>
        <p:blipFill>
          <a:blip r:embed="rId3"/>
          <a:stretch>
            <a:fillRect/>
          </a:stretch>
        </p:blipFill>
        <p:spPr>
          <a:xfrm>
            <a:off x="5660616" y="6523366"/>
            <a:ext cx="890795" cy="377914"/>
          </a:xfrm>
          <a:prstGeom prst="rect">
            <a:avLst/>
          </a:prstGeom>
          <a:ln w="12700">
            <a:miter lim="400000"/>
          </a:ln>
        </p:spPr>
      </p:pic>
      <p:sp>
        <p:nvSpPr>
          <p:cNvPr id="121" name="CasellaDiTesto 14">
            <a:extLst>
              <a:ext uri="{FF2B5EF4-FFF2-40B4-BE49-F238E27FC236}">
                <a16:creationId xmlns:a16="http://schemas.microsoft.com/office/drawing/2014/main" id="{5C9BF21E-7423-D1A3-37B2-289F9154C372}"/>
              </a:ext>
            </a:extLst>
          </p:cNvPr>
          <p:cNvSpPr txBox="1"/>
          <p:nvPr/>
        </p:nvSpPr>
        <p:spPr>
          <a:xfrm>
            <a:off x="5861355" y="6545953"/>
            <a:ext cx="469290"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4</a:t>
            </a:r>
            <a:endParaRPr dirty="0">
              <a:latin typeface="Century Gothic" panose="020B0502020202020204" pitchFamily="34" charset="0"/>
            </a:endParaRPr>
          </a:p>
        </p:txBody>
      </p:sp>
      <p:sp>
        <p:nvSpPr>
          <p:cNvPr id="5" name="CasellaDiTesto 15">
            <a:extLst>
              <a:ext uri="{FF2B5EF4-FFF2-40B4-BE49-F238E27FC236}">
                <a16:creationId xmlns:a16="http://schemas.microsoft.com/office/drawing/2014/main" id="{C8925337-C5FD-744C-7F1B-EE6E0769061F}"/>
              </a:ext>
            </a:extLst>
          </p:cNvPr>
          <p:cNvSpPr txBox="1"/>
          <p:nvPr/>
        </p:nvSpPr>
        <p:spPr>
          <a:xfrm>
            <a:off x="371474" y="1324820"/>
            <a:ext cx="8940751" cy="6065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9543">
              <a:lnSpc>
                <a:spcPts val="4400"/>
              </a:lnSpc>
              <a:defRPr sz="3200" spc="-4">
                <a:solidFill>
                  <a:srgbClr val="004C6C"/>
                </a:solidFill>
                <a:latin typeface="CeraCY-Medium ☞"/>
                <a:ea typeface="CeraCY-Medium ☞"/>
                <a:cs typeface="CeraCY-Medium ☞"/>
                <a:sym typeface="CeraCY-Medium ☞"/>
              </a:defRPr>
            </a:lvl1pPr>
          </a:lstStyle>
          <a:p>
            <a:r>
              <a:rPr lang="it-IT" dirty="0">
                <a:latin typeface="Century Gothic" panose="020B0502020202020204" pitchFamily="34" charset="0"/>
              </a:rPr>
              <a:t>CALCOLO DELL’EFFECTIVE TAX RATE (ETR) (1)</a:t>
            </a:r>
            <a:endParaRPr dirty="0">
              <a:latin typeface="Century Gothic" panose="020B0502020202020204" pitchFamily="34" charset="0"/>
            </a:endParaRPr>
          </a:p>
        </p:txBody>
      </p:sp>
      <p:sp>
        <p:nvSpPr>
          <p:cNvPr id="6" name="CasellaDiTesto 5">
            <a:extLst>
              <a:ext uri="{FF2B5EF4-FFF2-40B4-BE49-F238E27FC236}">
                <a16:creationId xmlns:a16="http://schemas.microsoft.com/office/drawing/2014/main" id="{4B6D4FF0-2EA6-A842-F4D3-A060AA7B702B}"/>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8" name="CasellaDiTesto 7">
            <a:extLst>
              <a:ext uri="{FF2B5EF4-FFF2-40B4-BE49-F238E27FC236}">
                <a16:creationId xmlns:a16="http://schemas.microsoft.com/office/drawing/2014/main" id="{7AC66566-6FA9-535F-A375-C198C0412A00}"/>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
        <p:nvSpPr>
          <p:cNvPr id="3" name="Connettore 1 12">
            <a:extLst>
              <a:ext uri="{FF2B5EF4-FFF2-40B4-BE49-F238E27FC236}">
                <a16:creationId xmlns:a16="http://schemas.microsoft.com/office/drawing/2014/main" id="{4B9BE6E8-6655-8E15-61AB-27A69AE04F42}"/>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9" name="Connettore 1 17">
            <a:extLst>
              <a:ext uri="{FF2B5EF4-FFF2-40B4-BE49-F238E27FC236}">
                <a16:creationId xmlns:a16="http://schemas.microsoft.com/office/drawing/2014/main" id="{B5C607AD-03DF-8604-FAA0-01689EB74609}"/>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10" name="Connettore 1 24">
            <a:extLst>
              <a:ext uri="{FF2B5EF4-FFF2-40B4-BE49-F238E27FC236}">
                <a16:creationId xmlns:a16="http://schemas.microsoft.com/office/drawing/2014/main" id="{91A442FF-245C-CA15-83B9-E21DE9FB5D26}"/>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1" name="logo-Delta.png" descr="logo-Delta.png">
            <a:extLst>
              <a:ext uri="{FF2B5EF4-FFF2-40B4-BE49-F238E27FC236}">
                <a16:creationId xmlns:a16="http://schemas.microsoft.com/office/drawing/2014/main" id="{7E825ED5-9291-4699-F5AF-67BB33AEA482}"/>
              </a:ext>
            </a:extLst>
          </p:cNvPr>
          <p:cNvPicPr>
            <a:picLocks noChangeAspect="1"/>
          </p:cNvPicPr>
          <p:nvPr/>
        </p:nvPicPr>
        <p:blipFill>
          <a:blip r:embed="rId4"/>
          <a:stretch>
            <a:fillRect/>
          </a:stretch>
        </p:blipFill>
        <p:spPr>
          <a:xfrm>
            <a:off x="738173" y="346687"/>
            <a:ext cx="1735510" cy="605792"/>
          </a:xfrm>
          <a:prstGeom prst="rect">
            <a:avLst/>
          </a:prstGeom>
          <a:ln w="12700">
            <a:miter lim="400000"/>
          </a:ln>
        </p:spPr>
      </p:pic>
      <mc:AlternateContent xmlns:mc="http://schemas.openxmlformats.org/markup-compatibility/2006" xmlns:a14="http://schemas.microsoft.com/office/drawing/2010/main">
        <mc:Choice Requires="a14">
          <p:sp>
            <p:nvSpPr>
              <p:cNvPr id="123" name="CasellaDiTesto 19">
                <a:extLst>
                  <a:ext uri="{FF2B5EF4-FFF2-40B4-BE49-F238E27FC236}">
                    <a16:creationId xmlns:a16="http://schemas.microsoft.com/office/drawing/2014/main" id="{3041CD44-9CB3-0785-A610-6B3809DF0E80}"/>
                  </a:ext>
                </a:extLst>
              </p:cNvPr>
              <p:cNvSpPr txBox="1"/>
              <p:nvPr/>
            </p:nvSpPr>
            <p:spPr>
              <a:xfrm>
                <a:off x="2657918" y="2824893"/>
                <a:ext cx="6654306" cy="483526"/>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45718" tIns="45718" rIns="45718" bIns="45718">
                <a:spAutoFit/>
              </a:bodyPr>
              <a:lstStyle/>
              <a:p>
                <a:pPr>
                  <a:spcBef>
                    <a:spcPts val="600"/>
                  </a:spcBef>
                  <a:defRPr sz="1500">
                    <a:solidFill>
                      <a:srgbClr val="004C6C"/>
                    </a:solidFill>
                    <a:latin typeface="Century Gothic"/>
                    <a:ea typeface="Century Gothic"/>
                    <a:cs typeface="Century Gothic"/>
                    <a:sym typeface="Century Gothic"/>
                  </a:defRPr>
                </a:pPr>
                <a:r>
                  <a:rPr lang="it-IT" b="1" dirty="0"/>
                  <a:t> </a:t>
                </a:r>
                <a:r>
                  <a:rPr lang="it-IT" b="1" dirty="0" err="1"/>
                  <a:t>Effective</a:t>
                </a:r>
                <a:r>
                  <a:rPr lang="it-IT" b="1" dirty="0"/>
                  <a:t> Tax Rate  </a:t>
                </a:r>
                <a:r>
                  <a:rPr lang="it-IT" b="1" dirty="0">
                    <a:sym typeface="Wingdings" panose="05000000000000000000" pitchFamily="2" charset="2"/>
                  </a:rPr>
                  <a:t>    </a:t>
                </a:r>
                <a14:m>
                  <m:oMath xmlns:m="http://schemas.openxmlformats.org/officeDocument/2006/math">
                    <m:f>
                      <m:fPr>
                        <m:ctrlPr>
                          <a:rPr lang="it-IT" sz="1600" b="1" i="1" smtClean="0">
                            <a:latin typeface="Cambria Math" panose="02040503050406030204" pitchFamily="18" charset="0"/>
                            <a:sym typeface="Wingdings" panose="05000000000000000000" pitchFamily="2" charset="2"/>
                          </a:rPr>
                        </m:ctrlPr>
                      </m:fPr>
                      <m:num>
                        <m:r>
                          <a:rPr lang="it-IT" sz="1600" b="1" i="1" smtClean="0">
                            <a:latin typeface="Cambria Math" panose="02040503050406030204" pitchFamily="18" charset="0"/>
                            <a:sym typeface="Wingdings" panose="05000000000000000000" pitchFamily="2" charset="2"/>
                          </a:rPr>
                          <m:t>𝑪𝒐𝒗𝒆𝒓𝒆𝒅</m:t>
                        </m:r>
                        <m:r>
                          <a:rPr lang="it-IT" sz="1600" b="1" i="1" smtClean="0">
                            <a:latin typeface="Cambria Math" panose="02040503050406030204" pitchFamily="18" charset="0"/>
                            <a:sym typeface="Wingdings" panose="05000000000000000000" pitchFamily="2" charset="2"/>
                          </a:rPr>
                          <m:t> </m:t>
                        </m:r>
                        <m:r>
                          <a:rPr lang="it-IT" sz="1600" b="1" i="1" smtClean="0">
                            <a:latin typeface="Cambria Math" panose="02040503050406030204" pitchFamily="18" charset="0"/>
                            <a:sym typeface="Wingdings" panose="05000000000000000000" pitchFamily="2" charset="2"/>
                          </a:rPr>
                          <m:t>𝑻𝒂𝒙𝒆𝒔</m:t>
                        </m:r>
                        <m:r>
                          <a:rPr lang="it-IT" sz="1600" b="1" i="1" smtClean="0">
                            <a:latin typeface="Cambria Math" panose="02040503050406030204" pitchFamily="18" charset="0"/>
                            <a:sym typeface="Wingdings" panose="05000000000000000000" pitchFamily="2" charset="2"/>
                          </a:rPr>
                          <m:t> </m:t>
                        </m:r>
                        <m:r>
                          <a:rPr lang="it-IT" sz="1600" b="1" i="1" smtClean="0">
                            <a:solidFill>
                              <a:srgbClr val="FF0000"/>
                            </a:solidFill>
                            <a:latin typeface="Cambria Math" panose="02040503050406030204" pitchFamily="18" charset="0"/>
                            <a:sym typeface="Wingdings" panose="05000000000000000000" pitchFamily="2" charset="2"/>
                          </a:rPr>
                          <m:t>𝒎𝒆𝒏𝒐</m:t>
                        </m:r>
                        <m:r>
                          <a:rPr lang="it-IT" sz="1600" b="1" i="1" smtClean="0">
                            <a:latin typeface="Cambria Math" panose="02040503050406030204" pitchFamily="18" charset="0"/>
                            <a:sym typeface="Wingdings" panose="05000000000000000000" pitchFamily="2" charset="2"/>
                          </a:rPr>
                          <m:t> </m:t>
                        </m:r>
                        <m:r>
                          <a:rPr lang="it-IT" sz="1600" b="1" i="1" smtClean="0">
                            <a:solidFill>
                              <a:srgbClr val="FF0000"/>
                            </a:solidFill>
                            <a:latin typeface="Cambria Math" panose="02040503050406030204" pitchFamily="18" charset="0"/>
                            <a:sym typeface="Wingdings" panose="05000000000000000000" pitchFamily="2" charset="2"/>
                          </a:rPr>
                          <m:t>𝑵𝒐𝒏</m:t>
                        </m:r>
                        <m:r>
                          <a:rPr lang="it-IT" sz="1600" b="1" i="1" smtClean="0">
                            <a:solidFill>
                              <a:srgbClr val="FF0000"/>
                            </a:solidFill>
                            <a:latin typeface="Cambria Math" panose="02040503050406030204" pitchFamily="18" charset="0"/>
                            <a:sym typeface="Wingdings" panose="05000000000000000000" pitchFamily="2" charset="2"/>
                          </a:rPr>
                          <m:t> </m:t>
                        </m:r>
                        <m:r>
                          <a:rPr lang="it-IT" sz="1600" b="1" i="1" smtClean="0">
                            <a:solidFill>
                              <a:srgbClr val="FF0000"/>
                            </a:solidFill>
                            <a:latin typeface="Cambria Math" panose="02040503050406030204" pitchFamily="18" charset="0"/>
                            <a:sym typeface="Wingdings" panose="05000000000000000000" pitchFamily="2" charset="2"/>
                          </a:rPr>
                          <m:t>𝑸𝒖𝒂𝒍𝒊𝒇𝒊𝒆𝒅</m:t>
                        </m:r>
                        <m:r>
                          <a:rPr lang="it-IT" sz="1600" b="1" i="1" smtClean="0">
                            <a:solidFill>
                              <a:srgbClr val="FF0000"/>
                            </a:solidFill>
                            <a:latin typeface="Cambria Math" panose="02040503050406030204" pitchFamily="18" charset="0"/>
                            <a:sym typeface="Wingdings" panose="05000000000000000000" pitchFamily="2" charset="2"/>
                          </a:rPr>
                          <m:t> </m:t>
                        </m:r>
                        <m:r>
                          <a:rPr lang="it-IT" sz="1600" b="1" i="1" smtClean="0">
                            <a:solidFill>
                              <a:srgbClr val="FF0000"/>
                            </a:solidFill>
                            <a:latin typeface="Cambria Math" panose="02040503050406030204" pitchFamily="18" charset="0"/>
                            <a:sym typeface="Wingdings" panose="05000000000000000000" pitchFamily="2" charset="2"/>
                          </a:rPr>
                          <m:t>𝑹𝒆𝒇𝒖𝒏𝒅𝒂𝒃𝒍𝒆</m:t>
                        </m:r>
                        <m:r>
                          <a:rPr lang="it-IT" sz="1600" b="1" i="1" smtClean="0">
                            <a:solidFill>
                              <a:srgbClr val="FF0000"/>
                            </a:solidFill>
                            <a:latin typeface="Cambria Math" panose="02040503050406030204" pitchFamily="18" charset="0"/>
                            <a:sym typeface="Wingdings" panose="05000000000000000000" pitchFamily="2" charset="2"/>
                          </a:rPr>
                          <m:t> </m:t>
                        </m:r>
                        <m:r>
                          <a:rPr lang="it-IT" sz="1600" b="1" i="1" smtClean="0">
                            <a:solidFill>
                              <a:srgbClr val="FF0000"/>
                            </a:solidFill>
                            <a:latin typeface="Cambria Math" panose="02040503050406030204" pitchFamily="18" charset="0"/>
                            <a:sym typeface="Wingdings" panose="05000000000000000000" pitchFamily="2" charset="2"/>
                          </a:rPr>
                          <m:t>𝑻𝒂𝒙</m:t>
                        </m:r>
                        <m:r>
                          <a:rPr lang="it-IT" sz="1600" b="1" i="1" smtClean="0">
                            <a:solidFill>
                              <a:srgbClr val="FF0000"/>
                            </a:solidFill>
                            <a:latin typeface="Cambria Math" panose="02040503050406030204" pitchFamily="18" charset="0"/>
                            <a:sym typeface="Wingdings" panose="05000000000000000000" pitchFamily="2" charset="2"/>
                          </a:rPr>
                          <m:t> </m:t>
                        </m:r>
                        <m:r>
                          <a:rPr lang="it-IT" sz="1600" b="1" i="1" smtClean="0">
                            <a:solidFill>
                              <a:srgbClr val="FF0000"/>
                            </a:solidFill>
                            <a:latin typeface="Cambria Math" panose="02040503050406030204" pitchFamily="18" charset="0"/>
                            <a:sym typeface="Wingdings" panose="05000000000000000000" pitchFamily="2" charset="2"/>
                          </a:rPr>
                          <m:t>𝑪𝒓𝒆𝒅𝒊𝒕</m:t>
                        </m:r>
                      </m:num>
                      <m:den>
                        <m:r>
                          <a:rPr lang="it-IT" sz="1600" b="1" i="1" smtClean="0">
                            <a:latin typeface="Cambria Math" panose="02040503050406030204" pitchFamily="18" charset="0"/>
                            <a:sym typeface="Wingdings" panose="05000000000000000000" pitchFamily="2" charset="2"/>
                          </a:rPr>
                          <m:t>𝑮𝒍𝒐𝒃𝒂𝒍</m:t>
                        </m:r>
                        <m:r>
                          <a:rPr lang="it-IT" sz="1600" b="1" i="1" smtClean="0">
                            <a:latin typeface="Cambria Math" panose="02040503050406030204" pitchFamily="18" charset="0"/>
                            <a:sym typeface="Wingdings" panose="05000000000000000000" pitchFamily="2" charset="2"/>
                          </a:rPr>
                          <m:t> </m:t>
                        </m:r>
                        <m:r>
                          <a:rPr lang="it-IT" sz="1600" b="1" i="1" smtClean="0">
                            <a:latin typeface="Cambria Math" panose="02040503050406030204" pitchFamily="18" charset="0"/>
                            <a:sym typeface="Wingdings" panose="05000000000000000000" pitchFamily="2" charset="2"/>
                          </a:rPr>
                          <m:t>𝑰𝒏𝒄𝒐𝒎𝒆</m:t>
                        </m:r>
                        <m:r>
                          <a:rPr lang="it-IT" sz="1600" b="1" i="1" smtClean="0">
                            <a:latin typeface="Cambria Math" panose="02040503050406030204" pitchFamily="18" charset="0"/>
                            <a:sym typeface="Wingdings" panose="05000000000000000000" pitchFamily="2" charset="2"/>
                          </a:rPr>
                          <m:t> </m:t>
                        </m:r>
                        <m:r>
                          <a:rPr lang="it-IT" sz="1600" b="1" i="1" smtClean="0">
                            <a:solidFill>
                              <a:srgbClr val="00B050"/>
                            </a:solidFill>
                            <a:latin typeface="Cambria Math" panose="02040503050406030204" pitchFamily="18" charset="0"/>
                            <a:sym typeface="Wingdings" panose="05000000000000000000" pitchFamily="2" charset="2"/>
                          </a:rPr>
                          <m:t>𝒎𝒆𝒏𝒐</m:t>
                        </m:r>
                        <m:r>
                          <a:rPr lang="it-IT" sz="1600" b="1" i="1" smtClean="0">
                            <a:solidFill>
                              <a:srgbClr val="00B050"/>
                            </a:solidFill>
                            <a:latin typeface="Cambria Math" panose="02040503050406030204" pitchFamily="18" charset="0"/>
                            <a:sym typeface="Wingdings" panose="05000000000000000000" pitchFamily="2" charset="2"/>
                          </a:rPr>
                          <m:t> </m:t>
                        </m:r>
                        <m:r>
                          <a:rPr lang="it-IT" sz="1600" b="1" i="1" smtClean="0">
                            <a:solidFill>
                              <a:srgbClr val="00B050"/>
                            </a:solidFill>
                            <a:latin typeface="Cambria Math" panose="02040503050406030204" pitchFamily="18" charset="0"/>
                            <a:sym typeface="Wingdings" panose="05000000000000000000" pitchFamily="2" charset="2"/>
                          </a:rPr>
                          <m:t>𝑸𝒖𝒂𝒍𝒊𝒇𝒊𝒆𝒅</m:t>
                        </m:r>
                        <m:r>
                          <a:rPr lang="it-IT" sz="1600" b="1" i="1" smtClean="0">
                            <a:solidFill>
                              <a:srgbClr val="00B050"/>
                            </a:solidFill>
                            <a:latin typeface="Cambria Math" panose="02040503050406030204" pitchFamily="18" charset="0"/>
                            <a:sym typeface="Wingdings" panose="05000000000000000000" pitchFamily="2" charset="2"/>
                          </a:rPr>
                          <m:t> </m:t>
                        </m:r>
                        <m:r>
                          <a:rPr lang="it-IT" sz="1600" b="1" i="1" smtClean="0">
                            <a:solidFill>
                              <a:srgbClr val="00B050"/>
                            </a:solidFill>
                            <a:latin typeface="Cambria Math" panose="02040503050406030204" pitchFamily="18" charset="0"/>
                            <a:sym typeface="Wingdings" panose="05000000000000000000" pitchFamily="2" charset="2"/>
                          </a:rPr>
                          <m:t>𝑹𝒆𝒇𝒖𝒏𝒅𝒂𝒃𝒍𝒆</m:t>
                        </m:r>
                        <m:r>
                          <a:rPr lang="it-IT" sz="1600" b="1" i="1" smtClean="0">
                            <a:solidFill>
                              <a:srgbClr val="00B050"/>
                            </a:solidFill>
                            <a:latin typeface="Cambria Math" panose="02040503050406030204" pitchFamily="18" charset="0"/>
                            <a:sym typeface="Wingdings" panose="05000000000000000000" pitchFamily="2" charset="2"/>
                          </a:rPr>
                          <m:t> </m:t>
                        </m:r>
                        <m:r>
                          <a:rPr lang="it-IT" sz="1600" b="1" i="1" smtClean="0">
                            <a:solidFill>
                              <a:srgbClr val="00B050"/>
                            </a:solidFill>
                            <a:latin typeface="Cambria Math" panose="02040503050406030204" pitchFamily="18" charset="0"/>
                            <a:sym typeface="Wingdings" panose="05000000000000000000" pitchFamily="2" charset="2"/>
                          </a:rPr>
                          <m:t>𝑻𝒂𝒙</m:t>
                        </m:r>
                        <m:r>
                          <a:rPr lang="it-IT" sz="1600" b="1" i="1" smtClean="0">
                            <a:solidFill>
                              <a:srgbClr val="00B050"/>
                            </a:solidFill>
                            <a:latin typeface="Cambria Math" panose="02040503050406030204" pitchFamily="18" charset="0"/>
                            <a:sym typeface="Wingdings" panose="05000000000000000000" pitchFamily="2" charset="2"/>
                          </a:rPr>
                          <m:t> </m:t>
                        </m:r>
                        <m:r>
                          <a:rPr lang="it-IT" sz="1600" b="1" i="1" smtClean="0">
                            <a:solidFill>
                              <a:srgbClr val="00B050"/>
                            </a:solidFill>
                            <a:latin typeface="Cambria Math" panose="02040503050406030204" pitchFamily="18" charset="0"/>
                            <a:sym typeface="Wingdings" panose="05000000000000000000" pitchFamily="2" charset="2"/>
                          </a:rPr>
                          <m:t>𝑪𝒓𝒆𝒅𝒊𝒕</m:t>
                        </m:r>
                      </m:den>
                    </m:f>
                  </m:oMath>
                </a14:m>
                <a:endParaRPr b="1" dirty="0"/>
              </a:p>
            </p:txBody>
          </p:sp>
        </mc:Choice>
        <mc:Fallback xmlns="">
          <p:sp>
            <p:nvSpPr>
              <p:cNvPr id="123" name="CasellaDiTesto 19">
                <a:extLst>
                  <a:ext uri="{FF2B5EF4-FFF2-40B4-BE49-F238E27FC236}">
                    <a16:creationId xmlns:a16="http://schemas.microsoft.com/office/drawing/2014/main" id="{3041CD44-9CB3-0785-A610-6B3809DF0E80}"/>
                  </a:ext>
                </a:extLst>
              </p:cNvPr>
              <p:cNvSpPr txBox="1">
                <a:spLocks noRot="1" noChangeAspect="1" noMove="1" noResize="1" noEditPoints="1" noAdjustHandles="1" noChangeArrowheads="1" noChangeShapeType="1" noTextEdit="1"/>
              </p:cNvSpPr>
              <p:nvPr/>
            </p:nvSpPr>
            <p:spPr>
              <a:xfrm>
                <a:off x="2657918" y="2824893"/>
                <a:ext cx="6654306" cy="483526"/>
              </a:xfrm>
              <a:prstGeom prst="rect">
                <a:avLst/>
              </a:prstGeom>
              <a:blipFill>
                <a:blip r:embed="rId5"/>
                <a:stretch>
                  <a:fillRect l="-183" b="-3750"/>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it-IT">
                    <a:noFill/>
                  </a:rPr>
                  <a:t> </a:t>
                </a:r>
              </a:p>
            </p:txBody>
          </p:sp>
        </mc:Fallback>
      </mc:AlternateContent>
      <p:sp>
        <p:nvSpPr>
          <p:cNvPr id="4" name="CasellaDiTesto 19">
            <a:extLst>
              <a:ext uri="{FF2B5EF4-FFF2-40B4-BE49-F238E27FC236}">
                <a16:creationId xmlns:a16="http://schemas.microsoft.com/office/drawing/2014/main" id="{13E8C8A1-04FF-839A-C38F-28F7DF61023B}"/>
              </a:ext>
            </a:extLst>
          </p:cNvPr>
          <p:cNvSpPr txBox="1"/>
          <p:nvPr/>
        </p:nvSpPr>
        <p:spPr>
          <a:xfrm>
            <a:off x="3201126" y="4485600"/>
            <a:ext cx="5776388"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spcBef>
                <a:spcPts val="600"/>
              </a:spcBef>
              <a:defRPr sz="1500">
                <a:solidFill>
                  <a:srgbClr val="004C6C"/>
                </a:solidFill>
                <a:latin typeface="Century Gothic"/>
                <a:ea typeface="Century Gothic"/>
                <a:cs typeface="Century Gothic"/>
                <a:sym typeface="Century Gothic"/>
              </a:defRPr>
            </a:pPr>
            <a:r>
              <a:rPr lang="it-IT" dirty="0"/>
              <a:t>Se </a:t>
            </a:r>
            <a:r>
              <a:rPr lang="it-IT" b="1" dirty="0"/>
              <a:t>inferiore al 15% </a:t>
            </a:r>
            <a:r>
              <a:rPr lang="it-IT" dirty="0"/>
              <a:t>si procede al calcolo dell’imposta differenziale* dovuta nella singola giurisdizione</a:t>
            </a:r>
            <a:endParaRPr dirty="0"/>
          </a:p>
        </p:txBody>
      </p:sp>
      <p:cxnSp>
        <p:nvCxnSpPr>
          <p:cNvPr id="2" name="Connettore 2 1">
            <a:extLst>
              <a:ext uri="{FF2B5EF4-FFF2-40B4-BE49-F238E27FC236}">
                <a16:creationId xmlns:a16="http://schemas.microsoft.com/office/drawing/2014/main" id="{47CC0026-28DD-DC64-A0F4-2C787CBEB189}"/>
              </a:ext>
            </a:extLst>
          </p:cNvPr>
          <p:cNvCxnSpPr>
            <a:cxnSpLocks/>
          </p:cNvCxnSpPr>
          <p:nvPr/>
        </p:nvCxnSpPr>
        <p:spPr>
          <a:xfrm>
            <a:off x="6089320" y="3872344"/>
            <a:ext cx="0" cy="416751"/>
          </a:xfrm>
          <a:prstGeom prst="straightConnector1">
            <a:avLst/>
          </a:prstGeom>
          <a:noFill/>
          <a:ln w="25400" cap="flat">
            <a:solidFill>
              <a:srgbClr val="004C6C"/>
            </a:solidFill>
            <a:prstDash val="solid"/>
            <a:round/>
            <a:tailEnd type="triangle"/>
          </a:ln>
          <a:effectLst/>
          <a:sp3d/>
        </p:spPr>
        <p:style>
          <a:lnRef idx="0">
            <a:scrgbClr r="0" g="0" b="0"/>
          </a:lnRef>
          <a:fillRef idx="0">
            <a:scrgbClr r="0" g="0" b="0"/>
          </a:fillRef>
          <a:effectRef idx="0">
            <a:scrgbClr r="0" g="0" b="0"/>
          </a:effectRef>
          <a:fontRef idx="none"/>
        </p:style>
      </p:cxnSp>
      <p:sp>
        <p:nvSpPr>
          <p:cNvPr id="12" name="Rettangolo 11">
            <a:extLst>
              <a:ext uri="{FF2B5EF4-FFF2-40B4-BE49-F238E27FC236}">
                <a16:creationId xmlns:a16="http://schemas.microsoft.com/office/drawing/2014/main" id="{565E4E84-4CE9-3455-3352-D3870D01B343}"/>
              </a:ext>
            </a:extLst>
          </p:cNvPr>
          <p:cNvSpPr/>
          <p:nvPr/>
        </p:nvSpPr>
        <p:spPr>
          <a:xfrm>
            <a:off x="2307922" y="2483354"/>
            <a:ext cx="7354299" cy="1152383"/>
          </a:xfrm>
          <a:prstGeom prst="rect">
            <a:avLst/>
          </a:prstGeom>
          <a:noFill/>
          <a:ln w="25400" cap="flat">
            <a:solidFill>
              <a:srgbClr val="004C6C"/>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n-lt"/>
              <a:ea typeface="+mn-ea"/>
              <a:cs typeface="+mn-cs"/>
              <a:sym typeface="Helvetica"/>
            </a:endParaRPr>
          </a:p>
        </p:txBody>
      </p:sp>
      <p:sp>
        <p:nvSpPr>
          <p:cNvPr id="13" name="CasellaDiTesto 19">
            <a:extLst>
              <a:ext uri="{FF2B5EF4-FFF2-40B4-BE49-F238E27FC236}">
                <a16:creationId xmlns:a16="http://schemas.microsoft.com/office/drawing/2014/main" id="{00B3492E-169C-ABC6-1933-AC25D0E52ADD}"/>
              </a:ext>
            </a:extLst>
          </p:cNvPr>
          <p:cNvSpPr txBox="1"/>
          <p:nvPr/>
        </p:nvSpPr>
        <p:spPr>
          <a:xfrm>
            <a:off x="7149937" y="5638055"/>
            <a:ext cx="4670590" cy="738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spcBef>
                <a:spcPts val="600"/>
              </a:spcBef>
              <a:defRPr sz="1500">
                <a:solidFill>
                  <a:srgbClr val="004C6C"/>
                </a:solidFill>
                <a:latin typeface="Century Gothic"/>
                <a:ea typeface="Century Gothic"/>
                <a:cs typeface="Century Gothic"/>
                <a:sym typeface="Century Gothic"/>
              </a:defRPr>
            </a:pPr>
            <a:r>
              <a:rPr lang="it-IT" sz="1050" i="1" dirty="0"/>
              <a:t>*La Top-Up Tax è dovuta qualora il Globe </a:t>
            </a:r>
            <a:r>
              <a:rPr lang="it-IT" sz="1050" i="1" dirty="0" err="1"/>
              <a:t>Income</a:t>
            </a:r>
            <a:r>
              <a:rPr lang="it-IT" sz="1050" i="1" dirty="0"/>
              <a:t> ecceda il reddito determinato sulla base dello SBIE, il quale consente di effettuare una riduzione della base imponibile in un Paese pari al 5% degli asset tangibili e del costo del personale.</a:t>
            </a:r>
            <a:endParaRPr sz="1050" i="1" dirty="0"/>
          </a:p>
        </p:txBody>
      </p:sp>
    </p:spTree>
    <p:extLst>
      <p:ext uri="{BB962C8B-B14F-4D97-AF65-F5344CB8AC3E}">
        <p14:creationId xmlns:p14="http://schemas.microsoft.com/office/powerpoint/2010/main" val="56188063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3E1A-07CA-B7CC-1004-DADD3360CEFE}"/>
            </a:ext>
          </a:extLst>
        </p:cNvPr>
        <p:cNvGrpSpPr/>
        <p:nvPr/>
      </p:nvGrpSpPr>
      <p:grpSpPr>
        <a:xfrm>
          <a:off x="0" y="0"/>
          <a:ext cx="0" cy="0"/>
          <a:chOff x="0" y="0"/>
          <a:chExt cx="0" cy="0"/>
        </a:xfrm>
      </p:grpSpPr>
      <p:pic>
        <p:nvPicPr>
          <p:cNvPr id="120" name="Immagine 13" descr="Immagine 13">
            <a:extLst>
              <a:ext uri="{FF2B5EF4-FFF2-40B4-BE49-F238E27FC236}">
                <a16:creationId xmlns:a16="http://schemas.microsoft.com/office/drawing/2014/main" id="{F81309F1-19FD-1C64-597F-B672E22C2C8D}"/>
              </a:ext>
            </a:extLst>
          </p:cNvPr>
          <p:cNvPicPr>
            <a:picLocks noChangeAspect="1"/>
          </p:cNvPicPr>
          <p:nvPr/>
        </p:nvPicPr>
        <p:blipFill>
          <a:blip r:embed="rId3"/>
          <a:stretch>
            <a:fillRect/>
          </a:stretch>
        </p:blipFill>
        <p:spPr>
          <a:xfrm>
            <a:off x="5660616" y="6523366"/>
            <a:ext cx="890795" cy="377914"/>
          </a:xfrm>
          <a:prstGeom prst="rect">
            <a:avLst/>
          </a:prstGeom>
          <a:ln w="12700">
            <a:miter lim="400000"/>
          </a:ln>
        </p:spPr>
      </p:pic>
      <p:sp>
        <p:nvSpPr>
          <p:cNvPr id="121" name="CasellaDiTesto 14">
            <a:extLst>
              <a:ext uri="{FF2B5EF4-FFF2-40B4-BE49-F238E27FC236}">
                <a16:creationId xmlns:a16="http://schemas.microsoft.com/office/drawing/2014/main" id="{5C9BF21E-7423-D1A3-37B2-289F9154C372}"/>
              </a:ext>
            </a:extLst>
          </p:cNvPr>
          <p:cNvSpPr txBox="1"/>
          <p:nvPr/>
        </p:nvSpPr>
        <p:spPr>
          <a:xfrm>
            <a:off x="5861355" y="6545953"/>
            <a:ext cx="469290"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4</a:t>
            </a:r>
            <a:endParaRPr dirty="0">
              <a:latin typeface="Century Gothic" panose="020B0502020202020204" pitchFamily="34" charset="0"/>
            </a:endParaRPr>
          </a:p>
        </p:txBody>
      </p:sp>
      <p:sp>
        <p:nvSpPr>
          <p:cNvPr id="7" name="CasellaDiTesto 19">
            <a:extLst>
              <a:ext uri="{FF2B5EF4-FFF2-40B4-BE49-F238E27FC236}">
                <a16:creationId xmlns:a16="http://schemas.microsoft.com/office/drawing/2014/main" id="{16F48379-9437-D33E-63E2-3C8CD1E24BE5}"/>
              </a:ext>
            </a:extLst>
          </p:cNvPr>
          <p:cNvSpPr txBox="1"/>
          <p:nvPr/>
        </p:nvSpPr>
        <p:spPr>
          <a:xfrm>
            <a:off x="361461" y="2071212"/>
            <a:ext cx="11449053" cy="4452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Le </a:t>
            </a:r>
            <a:r>
              <a:rPr lang="it-IT" b="1" dirty="0" err="1"/>
              <a:t>Covered</a:t>
            </a:r>
            <a:r>
              <a:rPr lang="it-IT" b="1" dirty="0"/>
              <a:t> Taxes, poste al numeratore</a:t>
            </a:r>
            <a:r>
              <a:rPr lang="it-IT" dirty="0"/>
              <a:t>,</a:t>
            </a:r>
            <a:r>
              <a:rPr lang="it-IT" b="1" dirty="0"/>
              <a:t> </a:t>
            </a:r>
            <a:r>
              <a:rPr lang="it-IT" dirty="0"/>
              <a:t>sono le imposte sul reddito proprio e le ritenute sui dividendi distribuiti. </a:t>
            </a:r>
          </a:p>
          <a:p>
            <a:pPr algn="just">
              <a:spcBef>
                <a:spcPts val="600"/>
              </a:spcBef>
              <a:defRPr sz="1500">
                <a:solidFill>
                  <a:srgbClr val="004C6C"/>
                </a:solidFill>
                <a:latin typeface="Century Gothic"/>
                <a:ea typeface="Century Gothic"/>
                <a:cs typeface="Century Gothic"/>
                <a:sym typeface="Century Gothic"/>
              </a:defRPr>
            </a:pPr>
            <a:r>
              <a:rPr lang="it-IT" dirty="0"/>
              <a:t>In linea generale, tra le </a:t>
            </a:r>
            <a:r>
              <a:rPr lang="it-IT" dirty="0" err="1"/>
              <a:t>Covered</a:t>
            </a:r>
            <a:r>
              <a:rPr lang="it-IT" dirty="0"/>
              <a:t> Taxes troviamo:</a:t>
            </a:r>
          </a:p>
          <a:p>
            <a:pPr marL="285750" indent="-285750" algn="just">
              <a:lnSpc>
                <a:spcPct val="150000"/>
              </a:lnSpc>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dirty="0"/>
              <a:t>Imposte sui redditi contabilizzati nel bilancio delle CE;</a:t>
            </a:r>
          </a:p>
          <a:p>
            <a:pPr marL="285750" indent="-285750" algn="just">
              <a:lnSpc>
                <a:spcPct val="150000"/>
              </a:lnSpc>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dirty="0"/>
              <a:t>Imposte sugli utili riportati a nuovo;</a:t>
            </a:r>
          </a:p>
          <a:p>
            <a:pPr marL="285750" indent="-285750" algn="just">
              <a:lnSpc>
                <a:spcPct val="150000"/>
              </a:lnSpc>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dirty="0"/>
              <a:t>Imposte sul Patrimonio Netto;</a:t>
            </a:r>
          </a:p>
          <a:p>
            <a:pPr marL="285750" indent="-285750" algn="just">
              <a:lnSpc>
                <a:spcPct val="150000"/>
              </a:lnSpc>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dirty="0"/>
              <a:t>IRAP (in Italia);</a:t>
            </a:r>
          </a:p>
          <a:p>
            <a:pPr marL="285750" indent="-285750" algn="just">
              <a:lnSpc>
                <a:spcPct val="150000"/>
              </a:lnSpc>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dirty="0"/>
              <a:t>Imposte pagate ai sensi della normativa CFC (le imposte rilevanti pagate in base al regime CFC italiano non sono considerate ai fini della QDMTT italiana, salvo l’ammontare eccedente di imposte rilevanti relative ai redditi passivi che non può essere allocato alla controllata estera);</a:t>
            </a:r>
          </a:p>
          <a:p>
            <a:pPr marL="285750" indent="-285750" algn="just">
              <a:lnSpc>
                <a:spcPct val="150000"/>
              </a:lnSpc>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dirty="0"/>
              <a:t>Imposte differite (- attive; + passive);</a:t>
            </a:r>
          </a:p>
          <a:p>
            <a:pPr marL="285750" indent="-285750" algn="just">
              <a:lnSpc>
                <a:spcPct val="150000"/>
              </a:lnSpc>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dirty="0"/>
              <a:t>Imposte sostitutive delle imposte sui redditi.</a:t>
            </a:r>
          </a:p>
          <a:p>
            <a:pPr algn="just">
              <a:lnSpc>
                <a:spcPct val="150000"/>
              </a:lnSpc>
              <a:defRPr sz="1500">
                <a:solidFill>
                  <a:srgbClr val="004C6C"/>
                </a:solidFill>
                <a:latin typeface="Century Gothic"/>
                <a:ea typeface="Century Gothic"/>
                <a:cs typeface="Century Gothic"/>
                <a:sym typeface="Century Gothic"/>
              </a:defRPr>
            </a:pPr>
            <a:endParaRPr lang="it-IT" sz="1000" dirty="0"/>
          </a:p>
          <a:p>
            <a:pPr algn="just">
              <a:spcBef>
                <a:spcPts val="600"/>
              </a:spcBef>
              <a:defRPr sz="1500">
                <a:solidFill>
                  <a:srgbClr val="004C6C"/>
                </a:solidFill>
                <a:latin typeface="Century Gothic"/>
                <a:ea typeface="Century Gothic"/>
                <a:cs typeface="Century Gothic"/>
                <a:sym typeface="Century Gothic"/>
              </a:defRPr>
            </a:pPr>
            <a:r>
              <a:rPr lang="it-IT" dirty="0"/>
              <a:t>Sono </a:t>
            </a:r>
            <a:r>
              <a:rPr lang="it-IT" b="1" dirty="0"/>
              <a:t>escluse le imposte indirette </a:t>
            </a:r>
            <a:r>
              <a:rPr lang="it-IT" dirty="0"/>
              <a:t>(accise, IVA, imposta di bollo ecc.)</a:t>
            </a:r>
            <a:endParaRPr dirty="0"/>
          </a:p>
        </p:txBody>
      </p:sp>
      <p:sp>
        <p:nvSpPr>
          <p:cNvPr id="5" name="CasellaDiTesto 15">
            <a:extLst>
              <a:ext uri="{FF2B5EF4-FFF2-40B4-BE49-F238E27FC236}">
                <a16:creationId xmlns:a16="http://schemas.microsoft.com/office/drawing/2014/main" id="{C8925337-C5FD-744C-7F1B-EE6E0769061F}"/>
              </a:ext>
            </a:extLst>
          </p:cNvPr>
          <p:cNvSpPr txBox="1"/>
          <p:nvPr/>
        </p:nvSpPr>
        <p:spPr>
          <a:xfrm>
            <a:off x="371474" y="1324820"/>
            <a:ext cx="8920308" cy="6065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9543">
              <a:lnSpc>
                <a:spcPts val="4400"/>
              </a:lnSpc>
              <a:defRPr sz="3200" spc="-4">
                <a:solidFill>
                  <a:srgbClr val="004C6C"/>
                </a:solidFill>
                <a:latin typeface="CeraCY-Medium ☞"/>
                <a:ea typeface="CeraCY-Medium ☞"/>
                <a:cs typeface="CeraCY-Medium ☞"/>
                <a:sym typeface="CeraCY-Medium ☞"/>
              </a:defRPr>
            </a:lvl1pPr>
          </a:lstStyle>
          <a:p>
            <a:r>
              <a:rPr lang="it-IT" dirty="0">
                <a:latin typeface="Century Gothic" panose="020B0502020202020204" pitchFamily="34" charset="0"/>
              </a:rPr>
              <a:t>CALCOLO DELL’EFFECTIVE TAX RATE (ETR)(2)</a:t>
            </a:r>
            <a:endParaRPr dirty="0">
              <a:latin typeface="Century Gothic" panose="020B0502020202020204" pitchFamily="34" charset="0"/>
            </a:endParaRPr>
          </a:p>
        </p:txBody>
      </p:sp>
      <p:sp>
        <p:nvSpPr>
          <p:cNvPr id="6" name="CasellaDiTesto 5">
            <a:extLst>
              <a:ext uri="{FF2B5EF4-FFF2-40B4-BE49-F238E27FC236}">
                <a16:creationId xmlns:a16="http://schemas.microsoft.com/office/drawing/2014/main" id="{4B6D4FF0-2EA6-A842-F4D3-A060AA7B702B}"/>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8" name="CasellaDiTesto 7">
            <a:extLst>
              <a:ext uri="{FF2B5EF4-FFF2-40B4-BE49-F238E27FC236}">
                <a16:creationId xmlns:a16="http://schemas.microsoft.com/office/drawing/2014/main" id="{7AC66566-6FA9-535F-A375-C198C0412A00}"/>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
        <p:nvSpPr>
          <p:cNvPr id="3" name="Connettore 1 12">
            <a:extLst>
              <a:ext uri="{FF2B5EF4-FFF2-40B4-BE49-F238E27FC236}">
                <a16:creationId xmlns:a16="http://schemas.microsoft.com/office/drawing/2014/main" id="{4B9BE6E8-6655-8E15-61AB-27A69AE04F42}"/>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9" name="Connettore 1 17">
            <a:extLst>
              <a:ext uri="{FF2B5EF4-FFF2-40B4-BE49-F238E27FC236}">
                <a16:creationId xmlns:a16="http://schemas.microsoft.com/office/drawing/2014/main" id="{B5C607AD-03DF-8604-FAA0-01689EB74609}"/>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10" name="Connettore 1 24">
            <a:extLst>
              <a:ext uri="{FF2B5EF4-FFF2-40B4-BE49-F238E27FC236}">
                <a16:creationId xmlns:a16="http://schemas.microsoft.com/office/drawing/2014/main" id="{91A442FF-245C-CA15-83B9-E21DE9FB5D26}"/>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1" name="logo-Delta.png" descr="logo-Delta.png">
            <a:extLst>
              <a:ext uri="{FF2B5EF4-FFF2-40B4-BE49-F238E27FC236}">
                <a16:creationId xmlns:a16="http://schemas.microsoft.com/office/drawing/2014/main" id="{7E825ED5-9291-4699-F5AF-67BB33AEA482}"/>
              </a:ext>
            </a:extLst>
          </p:cNvPr>
          <p:cNvPicPr>
            <a:picLocks noChangeAspect="1"/>
          </p:cNvPicPr>
          <p:nvPr/>
        </p:nvPicPr>
        <p:blipFill>
          <a:blip r:embed="rId4"/>
          <a:stretch>
            <a:fillRect/>
          </a:stretch>
        </p:blipFill>
        <p:spPr>
          <a:xfrm>
            <a:off x="738173" y="346687"/>
            <a:ext cx="1735510" cy="605792"/>
          </a:xfrm>
          <a:prstGeom prst="rect">
            <a:avLst/>
          </a:prstGeom>
          <a:ln w="12700">
            <a:miter lim="400000"/>
          </a:ln>
        </p:spPr>
      </p:pic>
    </p:spTree>
    <p:extLst>
      <p:ext uri="{BB962C8B-B14F-4D97-AF65-F5344CB8AC3E}">
        <p14:creationId xmlns:p14="http://schemas.microsoft.com/office/powerpoint/2010/main" val="6200399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6D863-C25F-7394-AC17-148525073FE3}"/>
            </a:ext>
          </a:extLst>
        </p:cNvPr>
        <p:cNvGrpSpPr/>
        <p:nvPr/>
      </p:nvGrpSpPr>
      <p:grpSpPr>
        <a:xfrm>
          <a:off x="0" y="0"/>
          <a:ext cx="0" cy="0"/>
          <a:chOff x="0" y="0"/>
          <a:chExt cx="0" cy="0"/>
        </a:xfrm>
      </p:grpSpPr>
      <p:pic>
        <p:nvPicPr>
          <p:cNvPr id="120" name="Immagine 13" descr="Immagine 13">
            <a:extLst>
              <a:ext uri="{FF2B5EF4-FFF2-40B4-BE49-F238E27FC236}">
                <a16:creationId xmlns:a16="http://schemas.microsoft.com/office/drawing/2014/main" id="{37D0A16F-92D1-4369-0BF7-BEC62C1DD7D9}"/>
              </a:ext>
            </a:extLst>
          </p:cNvPr>
          <p:cNvPicPr>
            <a:picLocks noChangeAspect="1"/>
          </p:cNvPicPr>
          <p:nvPr/>
        </p:nvPicPr>
        <p:blipFill>
          <a:blip r:embed="rId3"/>
          <a:stretch>
            <a:fillRect/>
          </a:stretch>
        </p:blipFill>
        <p:spPr>
          <a:xfrm>
            <a:off x="5660616" y="6523366"/>
            <a:ext cx="890795" cy="377914"/>
          </a:xfrm>
          <a:prstGeom prst="rect">
            <a:avLst/>
          </a:prstGeom>
          <a:ln w="12700">
            <a:miter lim="400000"/>
          </a:ln>
        </p:spPr>
      </p:pic>
      <p:sp>
        <p:nvSpPr>
          <p:cNvPr id="121" name="CasellaDiTesto 14">
            <a:extLst>
              <a:ext uri="{FF2B5EF4-FFF2-40B4-BE49-F238E27FC236}">
                <a16:creationId xmlns:a16="http://schemas.microsoft.com/office/drawing/2014/main" id="{DF34C5C4-5930-5944-31E1-955B54BA4487}"/>
              </a:ext>
            </a:extLst>
          </p:cNvPr>
          <p:cNvSpPr txBox="1"/>
          <p:nvPr/>
        </p:nvSpPr>
        <p:spPr>
          <a:xfrm>
            <a:off x="5861355" y="6545953"/>
            <a:ext cx="469290"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5</a:t>
            </a:r>
            <a:endParaRPr dirty="0">
              <a:latin typeface="Century Gothic" panose="020B0502020202020204" pitchFamily="34" charset="0"/>
            </a:endParaRPr>
          </a:p>
        </p:txBody>
      </p:sp>
      <p:sp>
        <p:nvSpPr>
          <p:cNvPr id="7" name="CasellaDiTesto 19">
            <a:extLst>
              <a:ext uri="{FF2B5EF4-FFF2-40B4-BE49-F238E27FC236}">
                <a16:creationId xmlns:a16="http://schemas.microsoft.com/office/drawing/2014/main" id="{278D327C-5D5B-3E8F-DE71-72FF98BADB22}"/>
              </a:ext>
            </a:extLst>
          </p:cNvPr>
          <p:cNvSpPr txBox="1"/>
          <p:nvPr/>
        </p:nvSpPr>
        <p:spPr>
          <a:xfrm>
            <a:off x="371472" y="2256825"/>
            <a:ext cx="11449053" cy="29392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Il </a:t>
            </a:r>
            <a:r>
              <a:rPr lang="it-IT" b="1" i="1" dirty="0"/>
              <a:t>Globe </a:t>
            </a:r>
            <a:r>
              <a:rPr lang="it-IT" b="1" i="1" dirty="0" err="1"/>
              <a:t>Income</a:t>
            </a:r>
            <a:r>
              <a:rPr lang="it-IT" b="1" i="1" dirty="0"/>
              <a:t> </a:t>
            </a:r>
            <a:r>
              <a:rPr lang="it-IT" dirty="0"/>
              <a:t>deriva dal risultato del bilancio individuale di ogni </a:t>
            </a:r>
            <a:r>
              <a:rPr lang="it-IT" i="1" dirty="0" err="1"/>
              <a:t>Constituent</a:t>
            </a:r>
            <a:r>
              <a:rPr lang="it-IT" i="1" dirty="0"/>
              <a:t> </a:t>
            </a:r>
            <a:r>
              <a:rPr lang="it-IT" i="1" dirty="0" err="1"/>
              <a:t>Entity</a:t>
            </a:r>
            <a:r>
              <a:rPr lang="it-IT" i="1" dirty="0"/>
              <a:t> (CE)</a:t>
            </a:r>
            <a:r>
              <a:rPr lang="it-IT" dirty="0"/>
              <a:t>, utilizzato per la redazione del bilancio consolidato, al netto delle operazioni intercompany. L’utile ante imposte della CE deve essere modificato sulla base di specifiche variazioni permanenti e temporanee.</a:t>
            </a:r>
          </a:p>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Tra le principali </a:t>
            </a:r>
            <a:r>
              <a:rPr lang="it-IT" b="1" dirty="0"/>
              <a:t>variazioni permanenti, </a:t>
            </a:r>
            <a:r>
              <a:rPr lang="it-IT" dirty="0"/>
              <a:t>ad esempio,</a:t>
            </a:r>
            <a:r>
              <a:rPr lang="it-IT" b="1" dirty="0"/>
              <a:t> </a:t>
            </a:r>
            <a:r>
              <a:rPr lang="it-IT" dirty="0"/>
              <a:t>troviamo:</a:t>
            </a:r>
          </a:p>
          <a:p>
            <a:pPr marL="285750" indent="-285750" algn="just">
              <a:spcBef>
                <a:spcPts val="600"/>
              </a:spcBef>
              <a:spcAft>
                <a:spcPts val="400"/>
              </a:spcAft>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dirty="0"/>
              <a:t>Esclusione dei dividendi;</a:t>
            </a:r>
          </a:p>
          <a:p>
            <a:pPr marL="285750" indent="-285750" algn="just">
              <a:spcBef>
                <a:spcPts val="600"/>
              </a:spcBef>
              <a:spcAft>
                <a:spcPts val="400"/>
              </a:spcAft>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dirty="0"/>
              <a:t>Esclusione delle plusvalenze e minusvalenze contabilizzate al </a:t>
            </a:r>
            <a:r>
              <a:rPr lang="it-IT" i="1" dirty="0"/>
              <a:t>fair </a:t>
            </a:r>
            <a:r>
              <a:rPr lang="it-IT" i="1" dirty="0" err="1"/>
              <a:t>value</a:t>
            </a:r>
            <a:r>
              <a:rPr lang="it-IT" dirty="0"/>
              <a:t>;</a:t>
            </a:r>
          </a:p>
          <a:p>
            <a:pPr marL="285750" indent="-285750" algn="just">
              <a:spcBef>
                <a:spcPts val="600"/>
              </a:spcBef>
              <a:spcAft>
                <a:spcPts val="400"/>
              </a:spcAft>
              <a:buFont typeface="Arial" panose="020B0604020202020204" pitchFamily="34" charset="0"/>
              <a:buChar char="•"/>
              <a:defRPr sz="1500">
                <a:solidFill>
                  <a:srgbClr val="004C6C"/>
                </a:solidFill>
                <a:latin typeface="Century Gothic"/>
                <a:ea typeface="Century Gothic"/>
                <a:cs typeface="Century Gothic"/>
                <a:sym typeface="Century Gothic"/>
              </a:defRPr>
            </a:pPr>
            <a:r>
              <a:rPr lang="it-IT" dirty="0"/>
              <a:t>Eventuali plus/</a:t>
            </a:r>
            <a:r>
              <a:rPr lang="it-IT" dirty="0" err="1"/>
              <a:t>minusvalori</a:t>
            </a:r>
            <a:r>
              <a:rPr lang="it-IT" dirty="0"/>
              <a:t> dei prezzi di trasferimento delle </a:t>
            </a:r>
            <a:r>
              <a:rPr lang="it-IT" i="1" dirty="0"/>
              <a:t>intercompany </a:t>
            </a:r>
            <a:r>
              <a:rPr lang="it-IT" i="1" dirty="0" err="1"/>
              <a:t>transaction</a:t>
            </a:r>
            <a:r>
              <a:rPr lang="it-IT" dirty="0"/>
              <a:t>.</a:t>
            </a:r>
          </a:p>
          <a:p>
            <a:pPr marL="285750" indent="-285750" algn="just">
              <a:spcBef>
                <a:spcPts val="600"/>
              </a:spcBef>
              <a:spcAft>
                <a:spcPts val="400"/>
              </a:spcAft>
              <a:buFont typeface="Arial" panose="020B0604020202020204" pitchFamily="34" charset="0"/>
              <a:buChar char="•"/>
              <a:defRPr sz="1500">
                <a:solidFill>
                  <a:srgbClr val="004C6C"/>
                </a:solidFill>
                <a:latin typeface="Century Gothic"/>
                <a:ea typeface="Century Gothic"/>
                <a:cs typeface="Century Gothic"/>
                <a:sym typeface="Century Gothic"/>
              </a:defRPr>
            </a:pPr>
            <a:endParaRPr lang="it-IT" dirty="0"/>
          </a:p>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Tra le </a:t>
            </a:r>
            <a:r>
              <a:rPr lang="it-IT" b="1" dirty="0"/>
              <a:t>variazioni temporanee</a:t>
            </a:r>
            <a:r>
              <a:rPr lang="it-IT" dirty="0"/>
              <a:t>, invece, troviamo le </a:t>
            </a:r>
            <a:r>
              <a:rPr lang="it-IT" i="1" dirty="0"/>
              <a:t>immediate </a:t>
            </a:r>
            <a:r>
              <a:rPr lang="it-IT" i="1" dirty="0" err="1"/>
              <a:t>expenses</a:t>
            </a:r>
            <a:r>
              <a:rPr lang="it-IT" i="1" dirty="0"/>
              <a:t> </a:t>
            </a:r>
            <a:r>
              <a:rPr lang="it-IT" dirty="0"/>
              <a:t>e gli ammortamenti anticipati</a:t>
            </a:r>
            <a:r>
              <a:rPr lang="it-IT" i="1" dirty="0"/>
              <a:t>.</a:t>
            </a:r>
            <a:endParaRPr lang="it-IT" dirty="0"/>
          </a:p>
        </p:txBody>
      </p:sp>
      <p:sp>
        <p:nvSpPr>
          <p:cNvPr id="5" name="CasellaDiTesto 15">
            <a:extLst>
              <a:ext uri="{FF2B5EF4-FFF2-40B4-BE49-F238E27FC236}">
                <a16:creationId xmlns:a16="http://schemas.microsoft.com/office/drawing/2014/main" id="{94C42B89-C840-91A8-214E-8F5F7FB98A84}"/>
              </a:ext>
            </a:extLst>
          </p:cNvPr>
          <p:cNvSpPr txBox="1"/>
          <p:nvPr/>
        </p:nvSpPr>
        <p:spPr>
          <a:xfrm>
            <a:off x="371473" y="1403153"/>
            <a:ext cx="8713150" cy="6065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9543">
              <a:lnSpc>
                <a:spcPts val="4400"/>
              </a:lnSpc>
              <a:defRPr sz="3200" spc="-4">
                <a:solidFill>
                  <a:srgbClr val="004C6C"/>
                </a:solidFill>
                <a:latin typeface="CeraCY-Medium ☞"/>
                <a:ea typeface="CeraCY-Medium ☞"/>
                <a:cs typeface="CeraCY-Medium ☞"/>
                <a:sym typeface="CeraCY-Medium ☞"/>
              </a:defRPr>
            </a:lvl1pPr>
          </a:lstStyle>
          <a:p>
            <a:r>
              <a:rPr lang="it-IT" dirty="0">
                <a:latin typeface="Century Gothic" panose="020B0502020202020204" pitchFamily="34" charset="0"/>
              </a:rPr>
              <a:t>CALCOLO DELL’EFFECTIVE TAX RATE (2)</a:t>
            </a:r>
            <a:endParaRPr dirty="0">
              <a:latin typeface="Century Gothic" panose="020B0502020202020204" pitchFamily="34" charset="0"/>
            </a:endParaRPr>
          </a:p>
        </p:txBody>
      </p:sp>
      <p:sp>
        <p:nvSpPr>
          <p:cNvPr id="11" name="CasellaDiTesto 10">
            <a:extLst>
              <a:ext uri="{FF2B5EF4-FFF2-40B4-BE49-F238E27FC236}">
                <a16:creationId xmlns:a16="http://schemas.microsoft.com/office/drawing/2014/main" id="{3D5CA982-2338-1508-6253-D6029197BC0F}"/>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12" name="CasellaDiTesto 11">
            <a:extLst>
              <a:ext uri="{FF2B5EF4-FFF2-40B4-BE49-F238E27FC236}">
                <a16:creationId xmlns:a16="http://schemas.microsoft.com/office/drawing/2014/main" id="{223CD073-9AEC-E983-F62A-D6F15BE92C89}"/>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
        <p:nvSpPr>
          <p:cNvPr id="3" name="Connettore 1 12">
            <a:extLst>
              <a:ext uri="{FF2B5EF4-FFF2-40B4-BE49-F238E27FC236}">
                <a16:creationId xmlns:a16="http://schemas.microsoft.com/office/drawing/2014/main" id="{405BD145-2835-0898-A437-423476B214EF}"/>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13" name="Connettore 1 17">
            <a:extLst>
              <a:ext uri="{FF2B5EF4-FFF2-40B4-BE49-F238E27FC236}">
                <a16:creationId xmlns:a16="http://schemas.microsoft.com/office/drawing/2014/main" id="{3179024C-8DAE-8DFC-D12F-403C171EDED9}"/>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14" name="Connettore 1 24">
            <a:extLst>
              <a:ext uri="{FF2B5EF4-FFF2-40B4-BE49-F238E27FC236}">
                <a16:creationId xmlns:a16="http://schemas.microsoft.com/office/drawing/2014/main" id="{415470D3-DF0B-5F3D-C0E8-CF94D9D7B2ED}"/>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5" name="logo-Delta.png" descr="logo-Delta.png">
            <a:extLst>
              <a:ext uri="{FF2B5EF4-FFF2-40B4-BE49-F238E27FC236}">
                <a16:creationId xmlns:a16="http://schemas.microsoft.com/office/drawing/2014/main" id="{2460A991-6E37-5348-2BCD-28B717948E97}"/>
              </a:ext>
            </a:extLst>
          </p:cNvPr>
          <p:cNvPicPr>
            <a:picLocks noChangeAspect="1"/>
          </p:cNvPicPr>
          <p:nvPr/>
        </p:nvPicPr>
        <p:blipFill>
          <a:blip r:embed="rId4"/>
          <a:stretch>
            <a:fillRect/>
          </a:stretch>
        </p:blipFill>
        <p:spPr>
          <a:xfrm>
            <a:off x="738173" y="346687"/>
            <a:ext cx="1735510" cy="605792"/>
          </a:xfrm>
          <a:prstGeom prst="rect">
            <a:avLst/>
          </a:prstGeom>
          <a:ln w="12700">
            <a:miter lim="400000"/>
          </a:ln>
        </p:spPr>
      </p:pic>
    </p:spTree>
    <p:extLst>
      <p:ext uri="{BB962C8B-B14F-4D97-AF65-F5344CB8AC3E}">
        <p14:creationId xmlns:p14="http://schemas.microsoft.com/office/powerpoint/2010/main" val="11744468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3E1A-07CA-B7CC-1004-DADD3360CEFE}"/>
            </a:ext>
          </a:extLst>
        </p:cNvPr>
        <p:cNvGrpSpPr/>
        <p:nvPr/>
      </p:nvGrpSpPr>
      <p:grpSpPr>
        <a:xfrm>
          <a:off x="0" y="0"/>
          <a:ext cx="0" cy="0"/>
          <a:chOff x="0" y="0"/>
          <a:chExt cx="0" cy="0"/>
        </a:xfrm>
      </p:grpSpPr>
      <p:pic>
        <p:nvPicPr>
          <p:cNvPr id="120" name="Immagine 13" descr="Immagine 13">
            <a:extLst>
              <a:ext uri="{FF2B5EF4-FFF2-40B4-BE49-F238E27FC236}">
                <a16:creationId xmlns:a16="http://schemas.microsoft.com/office/drawing/2014/main" id="{F81309F1-19FD-1C64-597F-B672E22C2C8D}"/>
              </a:ext>
            </a:extLst>
          </p:cNvPr>
          <p:cNvPicPr>
            <a:picLocks noChangeAspect="1"/>
          </p:cNvPicPr>
          <p:nvPr/>
        </p:nvPicPr>
        <p:blipFill>
          <a:blip r:embed="rId3"/>
          <a:stretch>
            <a:fillRect/>
          </a:stretch>
        </p:blipFill>
        <p:spPr>
          <a:xfrm>
            <a:off x="5660616" y="6523366"/>
            <a:ext cx="890795" cy="377914"/>
          </a:xfrm>
          <a:prstGeom prst="rect">
            <a:avLst/>
          </a:prstGeom>
          <a:ln w="12700">
            <a:miter lim="400000"/>
          </a:ln>
        </p:spPr>
      </p:pic>
      <p:sp>
        <p:nvSpPr>
          <p:cNvPr id="121" name="CasellaDiTesto 14">
            <a:extLst>
              <a:ext uri="{FF2B5EF4-FFF2-40B4-BE49-F238E27FC236}">
                <a16:creationId xmlns:a16="http://schemas.microsoft.com/office/drawing/2014/main" id="{5C9BF21E-7423-D1A3-37B2-289F9154C372}"/>
              </a:ext>
            </a:extLst>
          </p:cNvPr>
          <p:cNvSpPr txBox="1"/>
          <p:nvPr/>
        </p:nvSpPr>
        <p:spPr>
          <a:xfrm>
            <a:off x="5861355" y="6545953"/>
            <a:ext cx="469290"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6</a:t>
            </a:r>
            <a:endParaRPr dirty="0">
              <a:latin typeface="Century Gothic" panose="020B0502020202020204" pitchFamily="34" charset="0"/>
            </a:endParaRPr>
          </a:p>
        </p:txBody>
      </p:sp>
      <p:sp>
        <p:nvSpPr>
          <p:cNvPr id="7" name="CasellaDiTesto 19">
            <a:extLst>
              <a:ext uri="{FF2B5EF4-FFF2-40B4-BE49-F238E27FC236}">
                <a16:creationId xmlns:a16="http://schemas.microsoft.com/office/drawing/2014/main" id="{16F48379-9437-D33E-63E2-3C8CD1E24BE5}"/>
              </a:ext>
            </a:extLst>
          </p:cNvPr>
          <p:cNvSpPr txBox="1"/>
          <p:nvPr/>
        </p:nvSpPr>
        <p:spPr>
          <a:xfrm>
            <a:off x="371474" y="2345202"/>
            <a:ext cx="11449053" cy="2426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È stato </a:t>
            </a:r>
            <a:r>
              <a:rPr lang="it-IT" b="1" dirty="0"/>
              <a:t>pubblicato in Gazzetta Ufficiale</a:t>
            </a:r>
            <a:r>
              <a:rPr lang="it-IT" dirty="0"/>
              <a:t>, in data 9 luglio 2024, il </a:t>
            </a:r>
            <a:r>
              <a:rPr lang="it-IT" b="1" dirty="0"/>
              <a:t>DM 1° Luglio 2024 </a:t>
            </a:r>
            <a:r>
              <a:rPr lang="it-IT" dirty="0"/>
              <a:t>contenente le disposizioni attuative dell’</a:t>
            </a:r>
            <a:r>
              <a:rPr lang="it-IT" b="1" dirty="0"/>
              <a:t>imposta minima nazionale </a:t>
            </a:r>
            <a:r>
              <a:rPr lang="it-IT" dirty="0"/>
              <a:t>(</a:t>
            </a:r>
            <a:r>
              <a:rPr lang="it-IT" i="1" dirty="0" err="1"/>
              <a:t>Qualified</a:t>
            </a:r>
            <a:r>
              <a:rPr lang="it-IT" i="1" dirty="0"/>
              <a:t> </a:t>
            </a:r>
            <a:r>
              <a:rPr lang="it-IT" i="1" dirty="0" err="1"/>
              <a:t>Domestic</a:t>
            </a:r>
            <a:r>
              <a:rPr lang="it-IT" i="1" dirty="0"/>
              <a:t> Minimum Top-up Tax, QDMTT). </a:t>
            </a:r>
          </a:p>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Nello specifico, tale imposta è rivolta alle imprese italiane appartenenti a grandi gruppi, sia multinazionali che interni, soggetti alle regole della GMT, che scontano in Italia un’</a:t>
            </a:r>
            <a:r>
              <a:rPr lang="it-IT" b="1" dirty="0"/>
              <a:t>imposizione sui redditi effettiva inferiore all’aliquota del 15 per cento</a:t>
            </a:r>
            <a:r>
              <a:rPr lang="it-IT" dirty="0"/>
              <a:t>. Si ricorda che i soggetti precedentemente indicati fanno riferimento ai gruppi con </a:t>
            </a:r>
            <a:r>
              <a:rPr lang="it-IT" b="1" dirty="0"/>
              <a:t>ricavi consolidati annui pari o superiori a 750 milioni di euro</a:t>
            </a:r>
            <a:r>
              <a:rPr lang="it-IT" dirty="0"/>
              <a:t>, ivi compresi i ricavi delle entità escluse, risultanti nel bilancio consolidato della capogruppo in almeno due dei quattro esercizi immediatamente precedenti a quello considerato.</a:t>
            </a:r>
          </a:p>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La scelta dell’applicazione dell’imposta minima nazionale è preferibile per i vari Stati aderenti al regime della GMT in quanto permette di evitare alle Parent Company di versare la Top-Up Tax in un paese estero.</a:t>
            </a:r>
          </a:p>
        </p:txBody>
      </p:sp>
      <p:sp>
        <p:nvSpPr>
          <p:cNvPr id="5" name="CasellaDiTesto 15">
            <a:extLst>
              <a:ext uri="{FF2B5EF4-FFF2-40B4-BE49-F238E27FC236}">
                <a16:creationId xmlns:a16="http://schemas.microsoft.com/office/drawing/2014/main" id="{C8925337-C5FD-744C-7F1B-EE6E0769061F}"/>
              </a:ext>
            </a:extLst>
          </p:cNvPr>
          <p:cNvSpPr txBox="1"/>
          <p:nvPr/>
        </p:nvSpPr>
        <p:spPr>
          <a:xfrm>
            <a:off x="371473" y="1403153"/>
            <a:ext cx="9865057" cy="620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9543">
              <a:lnSpc>
                <a:spcPts val="4400"/>
              </a:lnSpc>
              <a:defRPr sz="3200" spc="-4">
                <a:solidFill>
                  <a:srgbClr val="004C6C"/>
                </a:solidFill>
                <a:latin typeface="CeraCY-Medium ☞"/>
                <a:ea typeface="CeraCY-Medium ☞"/>
                <a:cs typeface="CeraCY-Medium ☞"/>
                <a:sym typeface="CeraCY-Medium ☞"/>
              </a:defRPr>
            </a:lvl1pPr>
          </a:lstStyle>
          <a:p>
            <a:r>
              <a:rPr lang="it-IT" dirty="0">
                <a:latin typeface="Century Gothic" panose="020B0502020202020204" pitchFamily="34" charset="0"/>
              </a:rPr>
              <a:t>FOCUS ITALIA – DECRETO MEF 1° LUGLIO 2024 (1)</a:t>
            </a:r>
            <a:endParaRPr dirty="0">
              <a:latin typeface="Century Gothic" panose="020B0502020202020204" pitchFamily="34" charset="0"/>
            </a:endParaRPr>
          </a:p>
        </p:txBody>
      </p:sp>
      <p:sp>
        <p:nvSpPr>
          <p:cNvPr id="6" name="CasellaDiTesto 5">
            <a:extLst>
              <a:ext uri="{FF2B5EF4-FFF2-40B4-BE49-F238E27FC236}">
                <a16:creationId xmlns:a16="http://schemas.microsoft.com/office/drawing/2014/main" id="{4B6D4FF0-2EA6-A842-F4D3-A060AA7B702B}"/>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8" name="CasellaDiTesto 7">
            <a:extLst>
              <a:ext uri="{FF2B5EF4-FFF2-40B4-BE49-F238E27FC236}">
                <a16:creationId xmlns:a16="http://schemas.microsoft.com/office/drawing/2014/main" id="{7AC66566-6FA9-535F-A375-C198C0412A00}"/>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
        <p:nvSpPr>
          <p:cNvPr id="2" name="Connettore 1 12">
            <a:extLst>
              <a:ext uri="{FF2B5EF4-FFF2-40B4-BE49-F238E27FC236}">
                <a16:creationId xmlns:a16="http://schemas.microsoft.com/office/drawing/2014/main" id="{6FA4F113-4CED-3AF2-83E2-B34AAFFAB2C9}"/>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3" name="Connettore 1 17">
            <a:extLst>
              <a:ext uri="{FF2B5EF4-FFF2-40B4-BE49-F238E27FC236}">
                <a16:creationId xmlns:a16="http://schemas.microsoft.com/office/drawing/2014/main" id="{54F640DB-9C84-8693-7FC4-3CACD556CAA9}"/>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9" name="Connettore 1 24">
            <a:extLst>
              <a:ext uri="{FF2B5EF4-FFF2-40B4-BE49-F238E27FC236}">
                <a16:creationId xmlns:a16="http://schemas.microsoft.com/office/drawing/2014/main" id="{ECEB2883-702E-6243-2156-54D9623A041A}"/>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0" name="logo-Delta.png" descr="logo-Delta.png">
            <a:extLst>
              <a:ext uri="{FF2B5EF4-FFF2-40B4-BE49-F238E27FC236}">
                <a16:creationId xmlns:a16="http://schemas.microsoft.com/office/drawing/2014/main" id="{12DAD674-1D68-573E-8355-D32F6A425BA6}"/>
              </a:ext>
            </a:extLst>
          </p:cNvPr>
          <p:cNvPicPr>
            <a:picLocks noChangeAspect="1"/>
          </p:cNvPicPr>
          <p:nvPr/>
        </p:nvPicPr>
        <p:blipFill>
          <a:blip r:embed="rId4"/>
          <a:stretch>
            <a:fillRect/>
          </a:stretch>
        </p:blipFill>
        <p:spPr>
          <a:xfrm>
            <a:off x="738173" y="346687"/>
            <a:ext cx="1735510" cy="605792"/>
          </a:xfrm>
          <a:prstGeom prst="rect">
            <a:avLst/>
          </a:prstGeom>
          <a:ln w="12700">
            <a:miter lim="400000"/>
          </a:ln>
        </p:spPr>
      </p:pic>
    </p:spTree>
    <p:extLst>
      <p:ext uri="{BB962C8B-B14F-4D97-AF65-F5344CB8AC3E}">
        <p14:creationId xmlns:p14="http://schemas.microsoft.com/office/powerpoint/2010/main" val="41912371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3E1A-07CA-B7CC-1004-DADD3360CEFE}"/>
            </a:ext>
          </a:extLst>
        </p:cNvPr>
        <p:cNvGrpSpPr/>
        <p:nvPr/>
      </p:nvGrpSpPr>
      <p:grpSpPr>
        <a:xfrm>
          <a:off x="0" y="0"/>
          <a:ext cx="0" cy="0"/>
          <a:chOff x="0" y="0"/>
          <a:chExt cx="0" cy="0"/>
        </a:xfrm>
      </p:grpSpPr>
      <p:pic>
        <p:nvPicPr>
          <p:cNvPr id="120" name="Immagine 13" descr="Immagine 13">
            <a:extLst>
              <a:ext uri="{FF2B5EF4-FFF2-40B4-BE49-F238E27FC236}">
                <a16:creationId xmlns:a16="http://schemas.microsoft.com/office/drawing/2014/main" id="{F81309F1-19FD-1C64-597F-B672E22C2C8D}"/>
              </a:ext>
            </a:extLst>
          </p:cNvPr>
          <p:cNvPicPr>
            <a:picLocks noChangeAspect="1"/>
          </p:cNvPicPr>
          <p:nvPr/>
        </p:nvPicPr>
        <p:blipFill>
          <a:blip r:embed="rId3"/>
          <a:stretch>
            <a:fillRect/>
          </a:stretch>
        </p:blipFill>
        <p:spPr>
          <a:xfrm>
            <a:off x="5660616" y="6523366"/>
            <a:ext cx="890795" cy="377914"/>
          </a:xfrm>
          <a:prstGeom prst="rect">
            <a:avLst/>
          </a:prstGeom>
          <a:ln w="12700">
            <a:miter lim="400000"/>
          </a:ln>
        </p:spPr>
      </p:pic>
      <p:sp>
        <p:nvSpPr>
          <p:cNvPr id="121" name="CasellaDiTesto 14">
            <a:extLst>
              <a:ext uri="{FF2B5EF4-FFF2-40B4-BE49-F238E27FC236}">
                <a16:creationId xmlns:a16="http://schemas.microsoft.com/office/drawing/2014/main" id="{5C9BF21E-7423-D1A3-37B2-289F9154C372}"/>
              </a:ext>
            </a:extLst>
          </p:cNvPr>
          <p:cNvSpPr txBox="1"/>
          <p:nvPr/>
        </p:nvSpPr>
        <p:spPr>
          <a:xfrm>
            <a:off x="5861355" y="6545953"/>
            <a:ext cx="469290"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1600">
                <a:solidFill>
                  <a:srgbClr val="FFFFFF"/>
                </a:solidFill>
                <a:latin typeface="CeraPRO-Medium ☞"/>
                <a:ea typeface="CeraPRO-Medium ☞"/>
                <a:cs typeface="CeraPRO-Medium ☞"/>
                <a:sym typeface="CeraPRO-Medium ☞"/>
              </a:defRPr>
            </a:lvl1pPr>
          </a:lstStyle>
          <a:p>
            <a:r>
              <a:rPr lang="it-IT" dirty="0">
                <a:latin typeface="Century Gothic" panose="020B0502020202020204" pitchFamily="34" charset="0"/>
              </a:rPr>
              <a:t>7</a:t>
            </a:r>
            <a:endParaRPr dirty="0">
              <a:latin typeface="Century Gothic" panose="020B0502020202020204" pitchFamily="34" charset="0"/>
            </a:endParaRPr>
          </a:p>
        </p:txBody>
      </p:sp>
      <p:sp>
        <p:nvSpPr>
          <p:cNvPr id="7" name="CasellaDiTesto 19">
            <a:extLst>
              <a:ext uri="{FF2B5EF4-FFF2-40B4-BE49-F238E27FC236}">
                <a16:creationId xmlns:a16="http://schemas.microsoft.com/office/drawing/2014/main" id="{16F48379-9437-D33E-63E2-3C8CD1E24BE5}"/>
              </a:ext>
            </a:extLst>
          </p:cNvPr>
          <p:cNvSpPr txBox="1"/>
          <p:nvPr/>
        </p:nvSpPr>
        <p:spPr>
          <a:xfrm>
            <a:off x="371474" y="2345202"/>
            <a:ext cx="11449053" cy="33752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L’Italia, per il motivo anticipato nella precedente slide, ha deciso di optare per l’applicazione dell’imposta minima nazionale, la quale si applica in via prioritaria rispetto all’imposta minima integrativa (IIR) e all’imposta minima suppletiva (UTPR).</a:t>
            </a:r>
          </a:p>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Tale imposta è da considerarsi «</a:t>
            </a:r>
            <a:r>
              <a:rPr lang="it-IT" b="1" dirty="0"/>
              <a:t>qualificata</a:t>
            </a:r>
            <a:r>
              <a:rPr lang="it-IT" dirty="0"/>
              <a:t>» e, pertanto, può essere detratta dall’imposizione integrativa complessivamente dovuta in relazione all’Italia. </a:t>
            </a:r>
          </a:p>
          <a:p>
            <a:pPr algn="just">
              <a:spcBef>
                <a:spcPts val="600"/>
              </a:spcBef>
              <a:spcAft>
                <a:spcPts val="400"/>
              </a:spcAft>
              <a:defRPr sz="1500">
                <a:solidFill>
                  <a:srgbClr val="004C6C"/>
                </a:solidFill>
                <a:latin typeface="Century Gothic"/>
                <a:ea typeface="Century Gothic"/>
                <a:cs typeface="Century Gothic"/>
                <a:sym typeface="Century Gothic"/>
              </a:defRPr>
            </a:pPr>
            <a:r>
              <a:rPr lang="it-IT" dirty="0"/>
              <a:t>La </a:t>
            </a:r>
            <a:r>
              <a:rPr lang="it-IT" b="1" dirty="0"/>
              <a:t>QDMTT</a:t>
            </a:r>
            <a:r>
              <a:rPr lang="it-IT" dirty="0"/>
              <a:t>, inoltre, </a:t>
            </a:r>
            <a:r>
              <a:rPr lang="it-IT" b="1" dirty="0"/>
              <a:t>agevola il c.d. </a:t>
            </a:r>
            <a:r>
              <a:rPr lang="it-IT" b="1" i="1" dirty="0"/>
              <a:t>Safe Harbour </a:t>
            </a:r>
            <a:r>
              <a:rPr lang="it-IT" dirty="0"/>
              <a:t>in quanto consente ai gruppi che vogliono avvalersi della semplificazione prevista dall’OCSE, di assumere l’importo versato sotto forma di imposta minima nazionale pari all’imposizione integrativa dovuta complessivamente in Italia. Grazie all’adozione di tale opzione, infatti, si eviterebbe l’applicazione del calcolo previsto dalle regole ordinarie per la determinazione dell’eventuale imposizione integrativa ancora dovuta (al netto della QDMTT) per le imprese localizzate in Italia.</a:t>
            </a:r>
          </a:p>
          <a:p>
            <a:pPr algn="just">
              <a:spcBef>
                <a:spcPts val="600"/>
              </a:spcBef>
              <a:spcAft>
                <a:spcPts val="400"/>
              </a:spcAft>
              <a:defRPr sz="1500">
                <a:solidFill>
                  <a:srgbClr val="004C6C"/>
                </a:solidFill>
                <a:latin typeface="Century Gothic"/>
                <a:ea typeface="Century Gothic"/>
                <a:cs typeface="Century Gothic"/>
                <a:sym typeface="Century Gothic"/>
              </a:defRPr>
            </a:pPr>
            <a:endParaRPr lang="it-IT" dirty="0"/>
          </a:p>
          <a:p>
            <a:pPr algn="just">
              <a:spcBef>
                <a:spcPts val="600"/>
              </a:spcBef>
              <a:spcAft>
                <a:spcPts val="400"/>
              </a:spcAft>
              <a:defRPr sz="1500">
                <a:solidFill>
                  <a:srgbClr val="004C6C"/>
                </a:solidFill>
                <a:latin typeface="Century Gothic"/>
                <a:ea typeface="Century Gothic"/>
                <a:cs typeface="Century Gothic"/>
                <a:sym typeface="Century Gothic"/>
              </a:defRPr>
            </a:pPr>
            <a:endParaRPr lang="it-IT" dirty="0"/>
          </a:p>
        </p:txBody>
      </p:sp>
      <p:sp>
        <p:nvSpPr>
          <p:cNvPr id="5" name="CasellaDiTesto 15">
            <a:extLst>
              <a:ext uri="{FF2B5EF4-FFF2-40B4-BE49-F238E27FC236}">
                <a16:creationId xmlns:a16="http://schemas.microsoft.com/office/drawing/2014/main" id="{C8925337-C5FD-744C-7F1B-EE6E0769061F}"/>
              </a:ext>
            </a:extLst>
          </p:cNvPr>
          <p:cNvSpPr txBox="1"/>
          <p:nvPr/>
        </p:nvSpPr>
        <p:spPr>
          <a:xfrm>
            <a:off x="371473" y="1403153"/>
            <a:ext cx="9746304" cy="620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indent="9543">
              <a:lnSpc>
                <a:spcPts val="4400"/>
              </a:lnSpc>
              <a:defRPr sz="3200" spc="-4">
                <a:solidFill>
                  <a:srgbClr val="004C6C"/>
                </a:solidFill>
                <a:latin typeface="CeraCY-Medium ☞"/>
                <a:ea typeface="CeraCY-Medium ☞"/>
                <a:cs typeface="CeraCY-Medium ☞"/>
                <a:sym typeface="CeraCY-Medium ☞"/>
              </a:defRPr>
            </a:lvl1pPr>
          </a:lstStyle>
          <a:p>
            <a:r>
              <a:rPr lang="it-IT" dirty="0">
                <a:latin typeface="Century Gothic" panose="020B0502020202020204" pitchFamily="34" charset="0"/>
              </a:rPr>
              <a:t>FOCUS ITALIA – DECRETO MEF 1° LUGLIO 2024 (2)</a:t>
            </a:r>
            <a:endParaRPr dirty="0">
              <a:latin typeface="Century Gothic" panose="020B0502020202020204" pitchFamily="34" charset="0"/>
            </a:endParaRPr>
          </a:p>
        </p:txBody>
      </p:sp>
      <p:sp>
        <p:nvSpPr>
          <p:cNvPr id="6" name="CasellaDiTesto 5">
            <a:extLst>
              <a:ext uri="{FF2B5EF4-FFF2-40B4-BE49-F238E27FC236}">
                <a16:creationId xmlns:a16="http://schemas.microsoft.com/office/drawing/2014/main" id="{4B6D4FF0-2EA6-A842-F4D3-A060AA7B702B}"/>
              </a:ext>
            </a:extLst>
          </p:cNvPr>
          <p:cNvSpPr txBox="1"/>
          <p:nvPr/>
        </p:nvSpPr>
        <p:spPr>
          <a:xfrm>
            <a:off x="5042062" y="532320"/>
            <a:ext cx="2107875" cy="307777"/>
          </a:xfrm>
          <a:prstGeom prst="rect">
            <a:avLst/>
          </a:prstGeom>
          <a:noFill/>
        </p:spPr>
        <p:txBody>
          <a:bodyPr wrap="square" rtlCol="0">
            <a:spAutoFit/>
          </a:bodyPr>
          <a:lstStyle/>
          <a:p>
            <a:pPr algn="ctr"/>
            <a:r>
              <a:rPr lang="it-IT" sz="1400" b="1" dirty="0">
                <a:solidFill>
                  <a:srgbClr val="004C6C"/>
                </a:solidFill>
                <a:latin typeface="Century Gothic" panose="020B0502020202020204" pitchFamily="34" charset="0"/>
              </a:rPr>
              <a:t>GAETANO DE VITO</a:t>
            </a:r>
          </a:p>
        </p:txBody>
      </p:sp>
      <p:sp>
        <p:nvSpPr>
          <p:cNvPr id="8" name="CasellaDiTesto 7">
            <a:extLst>
              <a:ext uri="{FF2B5EF4-FFF2-40B4-BE49-F238E27FC236}">
                <a16:creationId xmlns:a16="http://schemas.microsoft.com/office/drawing/2014/main" id="{7AC66566-6FA9-535F-A375-C198C0412A00}"/>
              </a:ext>
            </a:extLst>
          </p:cNvPr>
          <p:cNvSpPr txBox="1"/>
          <p:nvPr/>
        </p:nvSpPr>
        <p:spPr>
          <a:xfrm>
            <a:off x="8977513" y="590967"/>
            <a:ext cx="2788467" cy="276999"/>
          </a:xfrm>
          <a:prstGeom prst="rect">
            <a:avLst/>
          </a:prstGeom>
          <a:noFill/>
        </p:spPr>
        <p:txBody>
          <a:bodyPr wrap="square" rtlCol="0">
            <a:spAutoFit/>
          </a:bodyPr>
          <a:lstStyle/>
          <a:p>
            <a:r>
              <a:rPr lang="it-IT" sz="1200" b="1" dirty="0">
                <a:solidFill>
                  <a:srgbClr val="004B6B"/>
                </a:solidFill>
                <a:latin typeface="Century Gothic" panose="020B0502020202020204" pitchFamily="34" charset="0"/>
              </a:rPr>
              <a:t>ASSOHOLDING | </a:t>
            </a:r>
            <a:r>
              <a:rPr lang="it-IT" sz="1200" dirty="0">
                <a:solidFill>
                  <a:srgbClr val="004B6B"/>
                </a:solidFill>
                <a:latin typeface="Century Gothic" panose="020B0502020202020204" pitchFamily="34" charset="0"/>
              </a:rPr>
              <a:t>PRESIDENTE</a:t>
            </a:r>
            <a:endParaRPr lang="it-IT" sz="1200" b="1" dirty="0">
              <a:solidFill>
                <a:srgbClr val="004B6B"/>
              </a:solidFill>
              <a:latin typeface="Century Gothic" panose="020B0502020202020204" pitchFamily="34" charset="0"/>
            </a:endParaRPr>
          </a:p>
        </p:txBody>
      </p:sp>
      <p:sp>
        <p:nvSpPr>
          <p:cNvPr id="2" name="Connettore 1 12">
            <a:extLst>
              <a:ext uri="{FF2B5EF4-FFF2-40B4-BE49-F238E27FC236}">
                <a16:creationId xmlns:a16="http://schemas.microsoft.com/office/drawing/2014/main" id="{6FA4F113-4CED-3AF2-83E2-B34AAFFAB2C9}"/>
              </a:ext>
            </a:extLst>
          </p:cNvPr>
          <p:cNvSpPr/>
          <p:nvPr/>
        </p:nvSpPr>
        <p:spPr>
          <a:xfrm>
            <a:off x="371474" y="1184936"/>
            <a:ext cx="11449053" cy="1"/>
          </a:xfrm>
          <a:prstGeom prst="line">
            <a:avLst/>
          </a:prstGeom>
          <a:ln w="12700">
            <a:solidFill>
              <a:srgbClr val="A7DAFD"/>
            </a:solidFill>
          </a:ln>
        </p:spPr>
        <p:txBody>
          <a:bodyPr lIns="45718" tIns="45718" rIns="45718" bIns="45718"/>
          <a:lstStyle/>
          <a:p>
            <a:endParaRPr/>
          </a:p>
        </p:txBody>
      </p:sp>
      <p:sp>
        <p:nvSpPr>
          <p:cNvPr id="3" name="Connettore 1 17">
            <a:extLst>
              <a:ext uri="{FF2B5EF4-FFF2-40B4-BE49-F238E27FC236}">
                <a16:creationId xmlns:a16="http://schemas.microsoft.com/office/drawing/2014/main" id="{54F640DB-9C84-8693-7FC4-3CACD556CAA9}"/>
              </a:ext>
            </a:extLst>
          </p:cNvPr>
          <p:cNvSpPr/>
          <p:nvPr/>
        </p:nvSpPr>
        <p:spPr>
          <a:xfrm>
            <a:off x="3506993" y="278782"/>
            <a:ext cx="1" cy="741602"/>
          </a:xfrm>
          <a:prstGeom prst="line">
            <a:avLst/>
          </a:prstGeom>
          <a:ln w="12700">
            <a:solidFill>
              <a:srgbClr val="A7DAFD"/>
            </a:solidFill>
            <a:miter/>
          </a:ln>
        </p:spPr>
        <p:txBody>
          <a:bodyPr lIns="45718" tIns="45718" rIns="45718" bIns="45718"/>
          <a:lstStyle/>
          <a:p>
            <a:endParaRPr/>
          </a:p>
        </p:txBody>
      </p:sp>
      <p:sp>
        <p:nvSpPr>
          <p:cNvPr id="9" name="Connettore 1 24">
            <a:extLst>
              <a:ext uri="{FF2B5EF4-FFF2-40B4-BE49-F238E27FC236}">
                <a16:creationId xmlns:a16="http://schemas.microsoft.com/office/drawing/2014/main" id="{ECEB2883-702E-6243-2156-54D9623A041A}"/>
              </a:ext>
            </a:extLst>
          </p:cNvPr>
          <p:cNvSpPr/>
          <p:nvPr/>
        </p:nvSpPr>
        <p:spPr>
          <a:xfrm>
            <a:off x="8670663" y="278782"/>
            <a:ext cx="1" cy="741602"/>
          </a:xfrm>
          <a:prstGeom prst="line">
            <a:avLst/>
          </a:prstGeom>
          <a:ln w="12700">
            <a:solidFill>
              <a:srgbClr val="A7DAFD"/>
            </a:solidFill>
            <a:miter/>
          </a:ln>
        </p:spPr>
        <p:txBody>
          <a:bodyPr lIns="45718" tIns="45718" rIns="45718" bIns="45718"/>
          <a:lstStyle/>
          <a:p>
            <a:endParaRPr/>
          </a:p>
        </p:txBody>
      </p:sp>
      <p:pic>
        <p:nvPicPr>
          <p:cNvPr id="10" name="logo-Delta.png" descr="logo-Delta.png">
            <a:extLst>
              <a:ext uri="{FF2B5EF4-FFF2-40B4-BE49-F238E27FC236}">
                <a16:creationId xmlns:a16="http://schemas.microsoft.com/office/drawing/2014/main" id="{12DAD674-1D68-573E-8355-D32F6A425BA6}"/>
              </a:ext>
            </a:extLst>
          </p:cNvPr>
          <p:cNvPicPr>
            <a:picLocks noChangeAspect="1"/>
          </p:cNvPicPr>
          <p:nvPr/>
        </p:nvPicPr>
        <p:blipFill>
          <a:blip r:embed="rId4"/>
          <a:stretch>
            <a:fillRect/>
          </a:stretch>
        </p:blipFill>
        <p:spPr>
          <a:xfrm>
            <a:off x="738173" y="346687"/>
            <a:ext cx="1735510" cy="605792"/>
          </a:xfrm>
          <a:prstGeom prst="rect">
            <a:avLst/>
          </a:prstGeom>
          <a:ln w="12700">
            <a:miter lim="400000"/>
          </a:ln>
        </p:spPr>
      </p:pic>
    </p:spTree>
    <p:extLst>
      <p:ext uri="{BB962C8B-B14F-4D97-AF65-F5344CB8AC3E}">
        <p14:creationId xmlns:p14="http://schemas.microsoft.com/office/powerpoint/2010/main" val="550368395"/>
      </p:ext>
    </p:extLst>
  </p:cSld>
  <p:clrMapOvr>
    <a:masterClrMapping/>
  </p:clrMapOvr>
  <p:transitio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1319</TotalTime>
  <Words>2256</Words>
  <Application>Microsoft Office PowerPoint</Application>
  <PresentationFormat>Widescreen</PresentationFormat>
  <Paragraphs>297</Paragraphs>
  <Slides>16</Slides>
  <Notes>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Calibri Light</vt:lpstr>
      <vt:lpstr>Cambria Math</vt:lpstr>
      <vt:lpstr>Century Gothic</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08</dc:creator>
  <cp:lastModifiedBy>08</cp:lastModifiedBy>
  <cp:revision>56</cp:revision>
  <cp:lastPrinted>2024-07-15T10:37:26Z</cp:lastPrinted>
  <dcterms:modified xsi:type="dcterms:W3CDTF">2024-07-15T10:39:51Z</dcterms:modified>
</cp:coreProperties>
</file>