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Segnaposto tes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Segnaposto testo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83" name="Segnaposto immagine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deltaassociation.co.uk" TargetMode="External"/><Relationship Id="rId4" Type="http://schemas.openxmlformats.org/officeDocument/2006/relationships/hyperlink" Target="mailto:mail@deltaassociation.co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ail@deltaassociation.co.u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eltaassociation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back-slide.jpg" descr="back-sli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CasellaDiTesto 22"/>
          <p:cNvSpPr txBox="1"/>
          <p:nvPr/>
        </p:nvSpPr>
        <p:spPr>
          <a:xfrm>
            <a:off x="1138570" y="2682548"/>
            <a:ext cx="9925320" cy="916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54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RESHORING DELLE HOLDING</a:t>
            </a:r>
            <a:endParaRPr dirty="0"/>
          </a:p>
        </p:txBody>
      </p:sp>
      <p:sp>
        <p:nvSpPr>
          <p:cNvPr id="96" name="CasellaDiTesto 25"/>
          <p:cNvSpPr txBox="1"/>
          <p:nvPr/>
        </p:nvSpPr>
        <p:spPr>
          <a:xfrm>
            <a:off x="1138570" y="5093924"/>
            <a:ext cx="9925320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4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Antonio Sibilia</a:t>
            </a:r>
            <a:endParaRPr dirty="0"/>
          </a:p>
        </p:txBody>
      </p:sp>
      <p:sp>
        <p:nvSpPr>
          <p:cNvPr id="97" name="CasellaDiTesto 26"/>
          <p:cNvSpPr txBox="1"/>
          <p:nvPr/>
        </p:nvSpPr>
        <p:spPr>
          <a:xfrm>
            <a:off x="1138570" y="5562156"/>
            <a:ext cx="9925320" cy="396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000">
                <a:solidFill>
                  <a:srgbClr val="FFFFFF"/>
                </a:solidFill>
                <a:latin typeface="CeraPRO-Light ☞"/>
                <a:ea typeface="CeraPRO-Light ☞"/>
                <a:cs typeface="CeraPRO-Light ☞"/>
                <a:sym typeface="CeraPRO-Light ☞"/>
              </a:defRPr>
            </a:lvl1pPr>
          </a:lstStyle>
          <a:p>
            <a:r>
              <a:rPr lang="it-IT" dirty="0"/>
              <a:t>Tax Affairs Director Assoholding</a:t>
            </a:r>
            <a:endParaRPr dirty="0"/>
          </a:p>
        </p:txBody>
      </p:sp>
      <p:sp>
        <p:nvSpPr>
          <p:cNvPr id="98" name="Connettore 1 2"/>
          <p:cNvSpPr/>
          <p:nvPr/>
        </p:nvSpPr>
        <p:spPr>
          <a:xfrm>
            <a:off x="371474" y="4808668"/>
            <a:ext cx="11449053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9" name="Connettore 1 9"/>
          <p:cNvSpPr/>
          <p:nvPr/>
        </p:nvSpPr>
        <p:spPr>
          <a:xfrm>
            <a:off x="371474" y="6282466"/>
            <a:ext cx="11449053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0" name="Connettore 1 12"/>
          <p:cNvSpPr/>
          <p:nvPr/>
        </p:nvSpPr>
        <p:spPr>
          <a:xfrm>
            <a:off x="371474" y="1184936"/>
            <a:ext cx="11449053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1" name="CasellaDiTesto 23"/>
          <p:cNvSpPr txBox="1"/>
          <p:nvPr/>
        </p:nvSpPr>
        <p:spPr>
          <a:xfrm>
            <a:off x="4725540" y="495913"/>
            <a:ext cx="3032130" cy="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WEBINAR</a:t>
            </a:r>
            <a:endParaRPr dirty="0"/>
          </a:p>
        </p:txBody>
      </p:sp>
      <p:sp>
        <p:nvSpPr>
          <p:cNvPr id="102" name="Connettore 1 17"/>
          <p:cNvSpPr/>
          <p:nvPr/>
        </p:nvSpPr>
        <p:spPr>
          <a:xfrm>
            <a:off x="3506993" y="278782"/>
            <a:ext cx="1" cy="741602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3" name="Connettore 1 24"/>
          <p:cNvSpPr/>
          <p:nvPr/>
        </p:nvSpPr>
        <p:spPr>
          <a:xfrm>
            <a:off x="8670663" y="278782"/>
            <a:ext cx="1" cy="741602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04" name="delta-bianco.png" descr="delta-bianc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856" y="346687"/>
            <a:ext cx="1571652" cy="605792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CasellaDiTesto 23"/>
          <p:cNvSpPr txBox="1"/>
          <p:nvPr/>
        </p:nvSpPr>
        <p:spPr>
          <a:xfrm>
            <a:off x="8973042" y="495913"/>
            <a:ext cx="2688147" cy="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dirty="0"/>
              <a:t>DATA DEL WEBINAR</a:t>
            </a:r>
          </a:p>
        </p:txBody>
      </p:sp>
      <p:sp>
        <p:nvSpPr>
          <p:cNvPr id="106" name="CasellaDiTesto 23"/>
          <p:cNvSpPr txBox="1"/>
          <p:nvPr/>
        </p:nvSpPr>
        <p:spPr>
          <a:xfrm>
            <a:off x="286647" y="6408408"/>
            <a:ext cx="303213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FFFFFF"/>
                </a:solidFill>
                <a:uFill>
                  <a:solidFill>
                    <a:srgbClr val="0000FF"/>
                  </a:solidFill>
                </a:uFill>
                <a:latin typeface="CeraPRO-Medium ☞"/>
                <a:ea typeface="CeraPRO-Medium ☞"/>
                <a:cs typeface="CeraPRO-Medium ☞"/>
                <a:sym typeface="CeraPRO-Medium ☞"/>
                <a:hlinkClick r:id="rId4"/>
              </a:defRPr>
            </a:lvl1pPr>
          </a:lstStyle>
          <a:p>
            <a:pPr>
              <a:defRPr>
                <a:uFillTx/>
              </a:defRPr>
            </a:pPr>
            <a:r>
              <a:rPr>
                <a:uFill>
                  <a:solidFill>
                    <a:srgbClr val="0000FF"/>
                  </a:solidFill>
                </a:uFill>
                <a:hlinkClick r:id="rId4"/>
              </a:rPr>
              <a:t>mail@deltaassociation.co.uk</a:t>
            </a:r>
          </a:p>
        </p:txBody>
      </p:sp>
      <p:sp>
        <p:nvSpPr>
          <p:cNvPr id="107" name="CasellaDiTesto 23"/>
          <p:cNvSpPr txBox="1"/>
          <p:nvPr/>
        </p:nvSpPr>
        <p:spPr>
          <a:xfrm>
            <a:off x="4725540" y="6408408"/>
            <a:ext cx="303213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endParaRPr dirty="0"/>
          </a:p>
        </p:txBody>
      </p:sp>
      <p:sp>
        <p:nvSpPr>
          <p:cNvPr id="108" name="CasellaDiTesto 23"/>
          <p:cNvSpPr txBox="1"/>
          <p:nvPr/>
        </p:nvSpPr>
        <p:spPr>
          <a:xfrm>
            <a:off x="9212522" y="6408408"/>
            <a:ext cx="303213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FFFFFF"/>
                </a:solidFill>
                <a:uFill>
                  <a:solidFill>
                    <a:srgbClr val="0000FF"/>
                  </a:solidFill>
                </a:uFill>
                <a:latin typeface="CeraPRO-Medium ☞"/>
                <a:ea typeface="CeraPRO-Medium ☞"/>
                <a:cs typeface="CeraPRO-Medium ☞"/>
                <a:sym typeface="CeraPRO-Medium ☞"/>
                <a:hlinkClick r:id="rId5"/>
              </a:defRPr>
            </a:lvl1pPr>
          </a:lstStyle>
          <a:p>
            <a:pPr>
              <a:defRPr>
                <a:uFillTx/>
              </a:defRPr>
            </a:pPr>
            <a:r>
              <a:rPr>
                <a:uFill>
                  <a:solidFill>
                    <a:srgbClr val="0000FF"/>
                  </a:solidFill>
                </a:uFill>
                <a:hlinkClick r:id="rId5"/>
              </a:rPr>
              <a:t>www.deltaassociation.co.uk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asellaDiTesto 16"/>
          <p:cNvSpPr txBox="1"/>
          <p:nvPr/>
        </p:nvSpPr>
        <p:spPr>
          <a:xfrm>
            <a:off x="5080610" y="495913"/>
            <a:ext cx="2016437" cy="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ANTONIO SIBILIA</a:t>
            </a:r>
            <a:endParaRPr dirty="0"/>
          </a:p>
        </p:txBody>
      </p:sp>
      <p:sp>
        <p:nvSpPr>
          <p:cNvPr id="111" name="CasellaDiTesto 12"/>
          <p:cNvSpPr txBox="1"/>
          <p:nvPr/>
        </p:nvSpPr>
        <p:spPr>
          <a:xfrm>
            <a:off x="8869990" y="387974"/>
            <a:ext cx="2748580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TAX AFFAIRS DIRECTOR ASSOHOLDING</a:t>
            </a:r>
            <a:endParaRPr dirty="0"/>
          </a:p>
        </p:txBody>
      </p:sp>
      <p:sp>
        <p:nvSpPr>
          <p:cNvPr id="113" name="Connettore 1 12"/>
          <p:cNvSpPr/>
          <p:nvPr/>
        </p:nvSpPr>
        <p:spPr>
          <a:xfrm>
            <a:off x="371474" y="1184936"/>
            <a:ext cx="11449053" cy="1"/>
          </a:xfrm>
          <a:prstGeom prst="line">
            <a:avLst/>
          </a:prstGeom>
          <a:ln w="12700">
            <a:solidFill>
              <a:srgbClr val="A7DAF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4" name="Connettore 1 17"/>
          <p:cNvSpPr/>
          <p:nvPr/>
        </p:nvSpPr>
        <p:spPr>
          <a:xfrm>
            <a:off x="350699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5" name="Connettore 1 24"/>
          <p:cNvSpPr/>
          <p:nvPr/>
        </p:nvSpPr>
        <p:spPr>
          <a:xfrm>
            <a:off x="867066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16" name="logo-Delta.png" descr="logo-Del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73" y="346687"/>
            <a:ext cx="1735510" cy="6057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magine 13" descr="Immagin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6"/>
            <a:ext cx="890795" cy="377914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CasellaDiTesto 14"/>
          <p:cNvSpPr txBox="1"/>
          <p:nvPr/>
        </p:nvSpPr>
        <p:spPr>
          <a:xfrm>
            <a:off x="5861355" y="6545953"/>
            <a:ext cx="469290" cy="332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t>1</a:t>
            </a:r>
          </a:p>
        </p:txBody>
      </p:sp>
      <p:sp>
        <p:nvSpPr>
          <p:cNvPr id="2" name="CasellaDiTesto 15">
            <a:extLst>
              <a:ext uri="{FF2B5EF4-FFF2-40B4-BE49-F238E27FC236}">
                <a16:creationId xmlns:a16="http://schemas.microsoft.com/office/drawing/2014/main" id="{A9EF17A7-CA74-A732-07C3-28F0BCCE58F9}"/>
              </a:ext>
            </a:extLst>
          </p:cNvPr>
          <p:cNvSpPr txBox="1"/>
          <p:nvPr/>
        </p:nvSpPr>
        <p:spPr>
          <a:xfrm>
            <a:off x="323043" y="1302091"/>
            <a:ext cx="10675145" cy="631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indent="9543">
              <a:lnSpc>
                <a:spcPts val="4400"/>
              </a:lnSpc>
              <a:defRPr sz="3200" spc="-4">
                <a:solidFill>
                  <a:srgbClr val="004C6C"/>
                </a:solidFill>
                <a:latin typeface="CeraCY-Medium ☞"/>
                <a:ea typeface="CeraCY-Medium ☞"/>
                <a:cs typeface="CeraCY-Medium ☞"/>
                <a:sym typeface="CeraCY-Medium ☞"/>
              </a:defRPr>
            </a:lvl1pPr>
          </a:lstStyle>
          <a:p>
            <a:r>
              <a:rPr lang="it-IT" dirty="0"/>
              <a:t>QUADRO NORMATIVO</a:t>
            </a:r>
            <a:endParaRPr dirty="0"/>
          </a:p>
        </p:txBody>
      </p:sp>
      <p:sp>
        <p:nvSpPr>
          <p:cNvPr id="5" name="CasellaDiTesto 19">
            <a:extLst>
              <a:ext uri="{FF2B5EF4-FFF2-40B4-BE49-F238E27FC236}">
                <a16:creationId xmlns:a16="http://schemas.microsoft.com/office/drawing/2014/main" id="{E08008AD-C8B8-DE55-CB72-EE253265501A}"/>
              </a:ext>
            </a:extLst>
          </p:cNvPr>
          <p:cNvSpPr txBox="1"/>
          <p:nvPr/>
        </p:nvSpPr>
        <p:spPr>
          <a:xfrm>
            <a:off x="371474" y="2160659"/>
            <a:ext cx="11377181" cy="32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b="1" dirty="0"/>
              <a:t>Art. 6 </a:t>
            </a:r>
            <a:r>
              <a:rPr lang="it-IT" b="1" dirty="0" err="1"/>
              <a:t>D.Lgs.</a:t>
            </a:r>
            <a:r>
              <a:rPr lang="it-IT" b="1" dirty="0"/>
              <a:t> n. 209/2023</a:t>
            </a:r>
            <a:r>
              <a:rPr lang="it-IT" dirty="0"/>
              <a:t>, attuativo della riforma fiscale in materia di fiscalità internazionale - (G.U. 28.12.2023 n. 301). </a:t>
            </a:r>
            <a:endParaRPr dirty="0"/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1CF996E9-FCFC-0CB8-B772-D4682E707445}"/>
              </a:ext>
            </a:extLst>
          </p:cNvPr>
          <p:cNvCxnSpPr/>
          <p:nvPr/>
        </p:nvCxnSpPr>
        <p:spPr>
          <a:xfrm>
            <a:off x="1431636" y="2548476"/>
            <a:ext cx="0" cy="342507"/>
          </a:xfrm>
          <a:prstGeom prst="straightConnector1">
            <a:avLst/>
          </a:prstGeom>
          <a:noFill/>
          <a:ln w="25400" cap="flat">
            <a:solidFill>
              <a:schemeClr val="accent5">
                <a:lumMod val="50000"/>
              </a:schemeClr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CasellaDiTesto 19">
            <a:extLst>
              <a:ext uri="{FF2B5EF4-FFF2-40B4-BE49-F238E27FC236}">
                <a16:creationId xmlns:a16="http://schemas.microsoft.com/office/drawing/2014/main" id="{B95EEDAA-9AD8-2078-DB47-0A4710CE7983}"/>
              </a:ext>
            </a:extLst>
          </p:cNvPr>
          <p:cNvSpPr txBox="1"/>
          <p:nvPr/>
        </p:nvSpPr>
        <p:spPr>
          <a:xfrm>
            <a:off x="371473" y="2955639"/>
            <a:ext cx="11377181" cy="3170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Al fine di promuovere lo </a:t>
            </a:r>
            <a:r>
              <a:rPr lang="it-IT" b="1" dirty="0"/>
              <a:t>svolgimento</a:t>
            </a:r>
            <a:r>
              <a:rPr lang="it-IT" dirty="0"/>
              <a:t> nel territorio dello Stato italiano di </a:t>
            </a:r>
            <a:r>
              <a:rPr lang="it-IT" b="1" dirty="0"/>
              <a:t>attività economiche</a:t>
            </a:r>
            <a:r>
              <a:rPr lang="it-IT" dirty="0"/>
              <a:t>, i redditi derivanti da attività di impresa e dall'esercizio di arti e professioni esercitate in forma associata, </a:t>
            </a:r>
            <a:r>
              <a:rPr lang="it-IT" b="1" dirty="0"/>
              <a:t>svolte</a:t>
            </a:r>
            <a:r>
              <a:rPr lang="it-IT" dirty="0"/>
              <a:t> in un Paese estero non appartenente all’UE o allo SEE, </a:t>
            </a:r>
            <a:r>
              <a:rPr lang="it-IT" b="1" dirty="0"/>
              <a:t>trasferite nel territorio dello Stato</a:t>
            </a:r>
            <a:r>
              <a:rPr lang="it-IT" dirty="0"/>
              <a:t>, non concorrono a formare il </a:t>
            </a:r>
            <a:r>
              <a:rPr lang="it-IT" b="1" dirty="0"/>
              <a:t>reddito imponibile </a:t>
            </a:r>
            <a:r>
              <a:rPr lang="it-IT" dirty="0"/>
              <a:t>ai fini delle </a:t>
            </a:r>
            <a:r>
              <a:rPr lang="it-IT" b="1" dirty="0"/>
              <a:t>imposte sui redditi</a:t>
            </a:r>
            <a:r>
              <a:rPr lang="it-IT" dirty="0"/>
              <a:t> e il </a:t>
            </a:r>
            <a:r>
              <a:rPr lang="it-IT" b="1" dirty="0"/>
              <a:t>valore della produzione netta ai fini dell’IRAP </a:t>
            </a:r>
            <a:r>
              <a:rPr lang="it-IT" dirty="0"/>
              <a:t>per il </a:t>
            </a:r>
            <a:r>
              <a:rPr lang="it-IT" b="1" dirty="0"/>
              <a:t>50% del relativo ammontare </a:t>
            </a:r>
            <a:r>
              <a:rPr lang="it-IT" dirty="0"/>
              <a:t>nel periodo di imposta </a:t>
            </a:r>
            <a:r>
              <a:rPr lang="it-IT" b="1" dirty="0"/>
              <a:t>in corso </a:t>
            </a:r>
            <a:r>
              <a:rPr lang="it-IT" dirty="0"/>
              <a:t>al momento in cui avviene il trasferimento e nei </a:t>
            </a:r>
            <a:r>
              <a:rPr lang="it-IT" b="1" dirty="0"/>
              <a:t>cinque periodi </a:t>
            </a:r>
            <a:r>
              <a:rPr lang="it-IT" dirty="0"/>
              <a:t>di imposta successivi;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[…];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[…];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L'agevolazione di cui al comma 1 </a:t>
            </a:r>
            <a:r>
              <a:rPr lang="it-IT" b="1" dirty="0"/>
              <a:t>viene meno </a:t>
            </a:r>
            <a:r>
              <a:rPr lang="it-IT" dirty="0"/>
              <a:t>se nei </a:t>
            </a:r>
            <a:r>
              <a:rPr lang="it-IT" b="1" dirty="0"/>
              <a:t>cinque periodi d'imposta</a:t>
            </a:r>
            <a:r>
              <a:rPr lang="it-IT" dirty="0"/>
              <a:t>, ovvero </a:t>
            </a:r>
            <a:r>
              <a:rPr lang="it-IT" b="1" dirty="0"/>
              <a:t>dieci</a:t>
            </a:r>
            <a:r>
              <a:rPr lang="it-IT" dirty="0"/>
              <a:t> se trattasi di grandi imprese, […], </a:t>
            </a:r>
            <a:r>
              <a:rPr lang="it-IT" b="1" dirty="0"/>
              <a:t>successivi alla scadenza del regime di agevolazione </a:t>
            </a:r>
            <a:r>
              <a:rPr lang="it-IT" dirty="0"/>
              <a:t>il </a:t>
            </a:r>
            <a:r>
              <a:rPr lang="it-IT" b="1" dirty="0"/>
              <a:t>beneficiario trasferisce fuori del territorio dello Stato</a:t>
            </a:r>
            <a:r>
              <a:rPr lang="it-IT" dirty="0"/>
              <a:t>, anche </a:t>
            </a:r>
            <a:r>
              <a:rPr lang="it-IT" b="1" dirty="0"/>
              <a:t>parzialmente</a:t>
            </a:r>
            <a:r>
              <a:rPr lang="it-IT" dirty="0"/>
              <a:t>, le </a:t>
            </a:r>
            <a:r>
              <a:rPr lang="it-IT" b="1" dirty="0"/>
              <a:t>attività oggetto del precedente trasferimento </a:t>
            </a:r>
            <a:r>
              <a:rPr lang="it-IT" dirty="0"/>
              <a:t>e l'Amministrazione finanziaria recupera nei suoi confronti, con gli interessi, le imposte non pagate durante il regime agevolativo dal quale è decaduto;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L'efficacia delle disposizioni del presente articolo è subordinata, […], </a:t>
            </a:r>
            <a:r>
              <a:rPr lang="it-IT" b="1" dirty="0"/>
              <a:t>all'autorizzazione della Commissione europea</a:t>
            </a:r>
            <a:r>
              <a:rPr lang="it-IT" dirty="0"/>
              <a:t>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asellaDiTesto 16"/>
          <p:cNvSpPr txBox="1"/>
          <p:nvPr/>
        </p:nvSpPr>
        <p:spPr>
          <a:xfrm>
            <a:off x="5080610" y="495913"/>
            <a:ext cx="2016437" cy="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ANTONIO SIBILIA</a:t>
            </a:r>
            <a:endParaRPr dirty="0"/>
          </a:p>
        </p:txBody>
      </p:sp>
      <p:sp>
        <p:nvSpPr>
          <p:cNvPr id="111" name="CasellaDiTesto 12"/>
          <p:cNvSpPr txBox="1"/>
          <p:nvPr/>
        </p:nvSpPr>
        <p:spPr>
          <a:xfrm>
            <a:off x="8869990" y="387974"/>
            <a:ext cx="2748580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TAX AFFAIRS DIRECTOR ASSOHOLDING</a:t>
            </a:r>
            <a:endParaRPr dirty="0"/>
          </a:p>
        </p:txBody>
      </p:sp>
      <p:sp>
        <p:nvSpPr>
          <p:cNvPr id="113" name="Connettore 1 12"/>
          <p:cNvSpPr/>
          <p:nvPr/>
        </p:nvSpPr>
        <p:spPr>
          <a:xfrm>
            <a:off x="371474" y="1184936"/>
            <a:ext cx="11449053" cy="1"/>
          </a:xfrm>
          <a:prstGeom prst="line">
            <a:avLst/>
          </a:prstGeom>
          <a:ln w="12700">
            <a:solidFill>
              <a:srgbClr val="A7DAF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4" name="Connettore 1 17"/>
          <p:cNvSpPr/>
          <p:nvPr/>
        </p:nvSpPr>
        <p:spPr>
          <a:xfrm>
            <a:off x="350699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5" name="Connettore 1 24"/>
          <p:cNvSpPr/>
          <p:nvPr/>
        </p:nvSpPr>
        <p:spPr>
          <a:xfrm>
            <a:off x="867066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16" name="logo-Delta.png" descr="logo-Del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73" y="346687"/>
            <a:ext cx="1735510" cy="6057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magine 13" descr="Immagin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6"/>
            <a:ext cx="890795" cy="377914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CasellaDiTesto 14"/>
          <p:cNvSpPr txBox="1"/>
          <p:nvPr/>
        </p:nvSpPr>
        <p:spPr>
          <a:xfrm>
            <a:off x="5861355" y="6545953"/>
            <a:ext cx="469290" cy="338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2</a:t>
            </a:r>
            <a:endParaRPr dirty="0"/>
          </a:p>
        </p:txBody>
      </p:sp>
      <p:sp>
        <p:nvSpPr>
          <p:cNvPr id="2" name="CasellaDiTesto 15">
            <a:extLst>
              <a:ext uri="{FF2B5EF4-FFF2-40B4-BE49-F238E27FC236}">
                <a16:creationId xmlns:a16="http://schemas.microsoft.com/office/drawing/2014/main" id="{A9EF17A7-CA74-A732-07C3-28F0BCCE58F9}"/>
              </a:ext>
            </a:extLst>
          </p:cNvPr>
          <p:cNvSpPr txBox="1"/>
          <p:nvPr/>
        </p:nvSpPr>
        <p:spPr>
          <a:xfrm>
            <a:off x="323043" y="1302091"/>
            <a:ext cx="10675145" cy="631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indent="9543">
              <a:lnSpc>
                <a:spcPts val="4400"/>
              </a:lnSpc>
              <a:defRPr sz="3200" spc="-4">
                <a:solidFill>
                  <a:srgbClr val="004C6C"/>
                </a:solidFill>
                <a:latin typeface="CeraCY-Medium ☞"/>
                <a:ea typeface="CeraCY-Medium ☞"/>
                <a:cs typeface="CeraCY-Medium ☞"/>
                <a:sym typeface="CeraCY-Medium ☞"/>
              </a:defRPr>
            </a:lvl1pPr>
          </a:lstStyle>
          <a:p>
            <a:r>
              <a:rPr lang="it-IT" dirty="0"/>
              <a:t>ATTIVITÀ SVOLTA (1)</a:t>
            </a:r>
            <a:endParaRPr dirty="0"/>
          </a:p>
        </p:txBody>
      </p:sp>
      <p:sp>
        <p:nvSpPr>
          <p:cNvPr id="5" name="CasellaDiTesto 19">
            <a:extLst>
              <a:ext uri="{FF2B5EF4-FFF2-40B4-BE49-F238E27FC236}">
                <a16:creationId xmlns:a16="http://schemas.microsoft.com/office/drawing/2014/main" id="{E08008AD-C8B8-DE55-CB72-EE253265501A}"/>
              </a:ext>
            </a:extLst>
          </p:cNvPr>
          <p:cNvSpPr txBox="1"/>
          <p:nvPr/>
        </p:nvSpPr>
        <p:spPr>
          <a:xfrm>
            <a:off x="371474" y="2160659"/>
            <a:ext cx="11377181" cy="4093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L’agevolazione trova applicazione con riferimento ai </a:t>
            </a:r>
            <a:r>
              <a:rPr lang="it-IT" b="1" dirty="0"/>
              <a:t>redditi d’impresa </a:t>
            </a:r>
            <a:r>
              <a:rPr lang="it-IT" dirty="0"/>
              <a:t>e di </a:t>
            </a:r>
            <a:r>
              <a:rPr lang="it-IT" b="1" dirty="0"/>
              <a:t>lavoro autonomo </a:t>
            </a:r>
            <a:r>
              <a:rPr lang="it-IT" dirty="0"/>
              <a:t>derivanti da attività esercitate in </a:t>
            </a:r>
            <a:r>
              <a:rPr lang="it-IT" b="1" dirty="0"/>
              <a:t>forma associata</a:t>
            </a:r>
            <a:r>
              <a:rPr lang="it-IT" dirty="0"/>
              <a:t>, svolte (prima del trasferimento) in un paese extra-UE ed extra-SEE.  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No sede legale ma </a:t>
            </a:r>
            <a:r>
              <a:rPr lang="it-IT" b="1" dirty="0"/>
              <a:t>attività economica</a:t>
            </a:r>
            <a:r>
              <a:rPr lang="it-IT" dirty="0"/>
              <a:t>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Tuttavia, come stabilito dal co. 2 dell’art. del </a:t>
            </a:r>
            <a:r>
              <a:rPr lang="it-IT" dirty="0" err="1"/>
              <a:t>D.Lgs.</a:t>
            </a:r>
            <a:r>
              <a:rPr lang="it-IT" dirty="0"/>
              <a:t> n. 209/2023, è possibile anche che le attività </a:t>
            </a:r>
            <a:r>
              <a:rPr lang="it-IT" b="1" dirty="0"/>
              <a:t>siano state precedentemente svolte in Italia</a:t>
            </a:r>
            <a:r>
              <a:rPr lang="it-IT" dirty="0"/>
              <a:t>, purché non </a:t>
            </a:r>
            <a:r>
              <a:rPr lang="it-IT" b="1" dirty="0"/>
              <a:t>nei 24 mesi precedenti </a:t>
            </a:r>
            <a:r>
              <a:rPr lang="it-IT" dirty="0"/>
              <a:t>il trasferimento</a:t>
            </a:r>
            <a:r>
              <a:rPr lang="it-IT" b="1" dirty="0"/>
              <a:t>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b="1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La Relazione illustrativa al </a:t>
            </a:r>
            <a:r>
              <a:rPr lang="it-IT" dirty="0" err="1"/>
              <a:t>D.Lgs.</a:t>
            </a:r>
            <a:r>
              <a:rPr lang="it-IT" dirty="0"/>
              <a:t> n. 209/2023, inoltre, ha precisato che nell’ambito del concetto di «attività economiche trasferite» rientrano anche le </a:t>
            </a:r>
            <a:r>
              <a:rPr lang="it-IT" b="1" dirty="0"/>
              <a:t>attività d'impresa esercitate da società appartenenti al medesimo gruppo</a:t>
            </a:r>
            <a:r>
              <a:rPr lang="it-IT" dirty="0"/>
              <a:t>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2FD6EA28-E975-692D-2A23-EA309C4929AF}"/>
              </a:ext>
            </a:extLst>
          </p:cNvPr>
          <p:cNvCxnSpPr/>
          <p:nvPr/>
        </p:nvCxnSpPr>
        <p:spPr>
          <a:xfrm>
            <a:off x="728936" y="2779386"/>
            <a:ext cx="0" cy="342507"/>
          </a:xfrm>
          <a:prstGeom prst="straightConnector1">
            <a:avLst/>
          </a:prstGeom>
          <a:noFill/>
          <a:ln w="25400" cap="flat">
            <a:solidFill>
              <a:schemeClr val="accent5">
                <a:lumMod val="50000"/>
              </a:schemeClr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2036660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asellaDiTesto 16"/>
          <p:cNvSpPr txBox="1"/>
          <p:nvPr/>
        </p:nvSpPr>
        <p:spPr>
          <a:xfrm>
            <a:off x="5080610" y="495913"/>
            <a:ext cx="2016437" cy="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ANTONIO SIBILIA</a:t>
            </a:r>
            <a:endParaRPr dirty="0"/>
          </a:p>
        </p:txBody>
      </p:sp>
      <p:sp>
        <p:nvSpPr>
          <p:cNvPr id="111" name="CasellaDiTesto 12"/>
          <p:cNvSpPr txBox="1"/>
          <p:nvPr/>
        </p:nvSpPr>
        <p:spPr>
          <a:xfrm>
            <a:off x="8869990" y="387974"/>
            <a:ext cx="2748580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TAX AFFAIRS DIRECTOR ASSOHOLDING</a:t>
            </a:r>
            <a:endParaRPr dirty="0"/>
          </a:p>
        </p:txBody>
      </p:sp>
      <p:sp>
        <p:nvSpPr>
          <p:cNvPr id="113" name="Connettore 1 12"/>
          <p:cNvSpPr/>
          <p:nvPr/>
        </p:nvSpPr>
        <p:spPr>
          <a:xfrm>
            <a:off x="371474" y="1184936"/>
            <a:ext cx="11449053" cy="1"/>
          </a:xfrm>
          <a:prstGeom prst="line">
            <a:avLst/>
          </a:prstGeom>
          <a:ln w="12700">
            <a:solidFill>
              <a:srgbClr val="A7DAF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4" name="Connettore 1 17"/>
          <p:cNvSpPr/>
          <p:nvPr/>
        </p:nvSpPr>
        <p:spPr>
          <a:xfrm>
            <a:off x="350699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5" name="Connettore 1 24"/>
          <p:cNvSpPr/>
          <p:nvPr/>
        </p:nvSpPr>
        <p:spPr>
          <a:xfrm>
            <a:off x="867066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16" name="logo-Delta.png" descr="logo-Del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73" y="346687"/>
            <a:ext cx="1735510" cy="6057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magine 13" descr="Immagin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6"/>
            <a:ext cx="890795" cy="377914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CasellaDiTesto 14"/>
          <p:cNvSpPr txBox="1"/>
          <p:nvPr/>
        </p:nvSpPr>
        <p:spPr>
          <a:xfrm>
            <a:off x="5861355" y="6545953"/>
            <a:ext cx="469290" cy="338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3</a:t>
            </a:r>
            <a:endParaRPr dirty="0"/>
          </a:p>
        </p:txBody>
      </p:sp>
      <p:sp>
        <p:nvSpPr>
          <p:cNvPr id="2" name="CasellaDiTesto 15">
            <a:extLst>
              <a:ext uri="{FF2B5EF4-FFF2-40B4-BE49-F238E27FC236}">
                <a16:creationId xmlns:a16="http://schemas.microsoft.com/office/drawing/2014/main" id="{A9EF17A7-CA74-A732-07C3-28F0BCCE58F9}"/>
              </a:ext>
            </a:extLst>
          </p:cNvPr>
          <p:cNvSpPr txBox="1"/>
          <p:nvPr/>
        </p:nvSpPr>
        <p:spPr>
          <a:xfrm>
            <a:off x="323043" y="1302091"/>
            <a:ext cx="10675145" cy="631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indent="9543">
              <a:lnSpc>
                <a:spcPts val="4400"/>
              </a:lnSpc>
              <a:defRPr sz="3200" spc="-4">
                <a:solidFill>
                  <a:srgbClr val="004C6C"/>
                </a:solidFill>
                <a:latin typeface="CeraCY-Medium ☞"/>
                <a:ea typeface="CeraCY-Medium ☞"/>
                <a:cs typeface="CeraCY-Medium ☞"/>
                <a:sym typeface="CeraCY-Medium ☞"/>
              </a:defRPr>
            </a:lvl1pPr>
          </a:lstStyle>
          <a:p>
            <a:r>
              <a:rPr lang="it-IT" dirty="0"/>
              <a:t>ATTIVITÀ SVOLTA (2)</a:t>
            </a:r>
            <a:endParaRPr dirty="0"/>
          </a:p>
        </p:txBody>
      </p:sp>
      <p:sp>
        <p:nvSpPr>
          <p:cNvPr id="5" name="CasellaDiTesto 19">
            <a:extLst>
              <a:ext uri="{FF2B5EF4-FFF2-40B4-BE49-F238E27FC236}">
                <a16:creationId xmlns:a16="http://schemas.microsoft.com/office/drawing/2014/main" id="{E08008AD-C8B8-DE55-CB72-EE253265501A}"/>
              </a:ext>
            </a:extLst>
          </p:cNvPr>
          <p:cNvSpPr txBox="1"/>
          <p:nvPr/>
        </p:nvSpPr>
        <p:spPr>
          <a:xfrm>
            <a:off x="371474" y="2160659"/>
            <a:ext cx="11377181" cy="2477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Chiarito ciò, è necessario esaminare se, affinché l’agevolazione trovi applicazione, l’attività economica trasferita deve </a:t>
            </a:r>
            <a:r>
              <a:rPr lang="it-IT" b="1" dirty="0"/>
              <a:t>configurare necessariamente un’azienda oppure un ramo di azienda </a:t>
            </a:r>
            <a:r>
              <a:rPr lang="it-IT" dirty="0"/>
              <a:t>ed inoltre deve essere </a:t>
            </a:r>
            <a:r>
              <a:rPr lang="it-IT" b="1" dirty="0"/>
              <a:t>già esercitata nel paese di provenienza</a:t>
            </a:r>
            <a:r>
              <a:rPr lang="it-IT" dirty="0"/>
              <a:t>. 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L’agevolazione è soggetta alla disciplina degli «</a:t>
            </a:r>
            <a:r>
              <a:rPr lang="it-IT" b="1" dirty="0"/>
              <a:t>Aiuti di Stato</a:t>
            </a:r>
            <a:r>
              <a:rPr lang="it-IT" dirty="0"/>
              <a:t>», la quale definisce come attività economica «qualsiasi attività che consista nell’offrire beni o servizi su un determinato mercato».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Sono esclusi dall’agevolazione i trasferimenti di </a:t>
            </a:r>
            <a:r>
              <a:rPr lang="it-IT" b="1" dirty="0"/>
              <a:t>asset isolati </a:t>
            </a:r>
            <a:r>
              <a:rPr lang="it-IT" dirty="0"/>
              <a:t>se non accompagnati dall’esercizio di un’attività economica ad essi afferente.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2B5CA38F-B016-32C1-EF5F-76199C1F4F5D}"/>
              </a:ext>
            </a:extLst>
          </p:cNvPr>
          <p:cNvCxnSpPr/>
          <p:nvPr/>
        </p:nvCxnSpPr>
        <p:spPr>
          <a:xfrm>
            <a:off x="969818" y="4634557"/>
            <a:ext cx="0" cy="342507"/>
          </a:xfrm>
          <a:prstGeom prst="straightConnector1">
            <a:avLst/>
          </a:prstGeom>
          <a:noFill/>
          <a:ln w="25400" cap="flat">
            <a:solidFill>
              <a:schemeClr val="accent5">
                <a:lumMod val="50000"/>
              </a:schemeClr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" name="CasellaDiTesto 19">
            <a:extLst>
              <a:ext uri="{FF2B5EF4-FFF2-40B4-BE49-F238E27FC236}">
                <a16:creationId xmlns:a16="http://schemas.microsoft.com/office/drawing/2014/main" id="{7127FD4A-6A26-7887-FCAF-CB714AF699E3}"/>
              </a:ext>
            </a:extLst>
          </p:cNvPr>
          <p:cNvSpPr txBox="1"/>
          <p:nvPr/>
        </p:nvSpPr>
        <p:spPr>
          <a:xfrm>
            <a:off x="323043" y="5053275"/>
            <a:ext cx="11377181" cy="630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Nel caso di </a:t>
            </a:r>
            <a:r>
              <a:rPr lang="it-IT" b="1" dirty="0"/>
              <a:t>società holding</a:t>
            </a:r>
            <a:r>
              <a:rPr lang="it-IT" dirty="0"/>
              <a:t>, ad esempio, è necessario valutare la qualifica delle stesse tra: </a:t>
            </a:r>
          </a:p>
          <a:p>
            <a:pPr algn="ctr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«</a:t>
            </a:r>
            <a:r>
              <a:rPr lang="it-IT" b="1" dirty="0"/>
              <a:t>holding statiche</a:t>
            </a:r>
            <a:r>
              <a:rPr lang="it-IT" dirty="0"/>
              <a:t>» VS «</a:t>
            </a:r>
            <a:r>
              <a:rPr lang="it-IT" b="1" dirty="0"/>
              <a:t>holding dinamiche</a:t>
            </a:r>
            <a:r>
              <a:rPr lang="it-IT" dirty="0"/>
              <a:t>».</a:t>
            </a: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0B0AD24A-5247-EFBF-DA44-04087FB9C8D0}"/>
              </a:ext>
            </a:extLst>
          </p:cNvPr>
          <p:cNvCxnSpPr/>
          <p:nvPr/>
        </p:nvCxnSpPr>
        <p:spPr>
          <a:xfrm>
            <a:off x="4862946" y="5684213"/>
            <a:ext cx="0" cy="342507"/>
          </a:xfrm>
          <a:prstGeom prst="straightConnector1">
            <a:avLst/>
          </a:prstGeom>
          <a:noFill/>
          <a:ln w="25400" cap="flat">
            <a:solidFill>
              <a:schemeClr val="accent5">
                <a:lumMod val="50000"/>
              </a:schemeClr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965FD484-AAE9-40F6-90DB-F2327DB29B8D}"/>
              </a:ext>
            </a:extLst>
          </p:cNvPr>
          <p:cNvCxnSpPr/>
          <p:nvPr/>
        </p:nvCxnSpPr>
        <p:spPr>
          <a:xfrm>
            <a:off x="6885712" y="5684212"/>
            <a:ext cx="0" cy="342507"/>
          </a:xfrm>
          <a:prstGeom prst="straightConnector1">
            <a:avLst/>
          </a:prstGeom>
          <a:noFill/>
          <a:ln w="25400" cap="flat">
            <a:solidFill>
              <a:schemeClr val="accent5">
                <a:lumMod val="50000"/>
              </a:schemeClr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CasellaDiTesto 19">
            <a:extLst>
              <a:ext uri="{FF2B5EF4-FFF2-40B4-BE49-F238E27FC236}">
                <a16:creationId xmlns:a16="http://schemas.microsoft.com/office/drawing/2014/main" id="{F14B71E2-DC77-1476-171B-2D5A895C7D76}"/>
              </a:ext>
            </a:extLst>
          </p:cNvPr>
          <p:cNvSpPr txBox="1"/>
          <p:nvPr/>
        </p:nvSpPr>
        <p:spPr>
          <a:xfrm>
            <a:off x="6622476" y="6052498"/>
            <a:ext cx="526472" cy="32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Sì</a:t>
            </a:r>
          </a:p>
        </p:txBody>
      </p:sp>
      <p:sp>
        <p:nvSpPr>
          <p:cNvPr id="10" name="CasellaDiTesto 19">
            <a:extLst>
              <a:ext uri="{FF2B5EF4-FFF2-40B4-BE49-F238E27FC236}">
                <a16:creationId xmlns:a16="http://schemas.microsoft.com/office/drawing/2014/main" id="{714E88D6-89A1-8AB1-74E6-32DB4FD3F230}"/>
              </a:ext>
            </a:extLst>
          </p:cNvPr>
          <p:cNvSpPr txBox="1"/>
          <p:nvPr/>
        </p:nvSpPr>
        <p:spPr>
          <a:xfrm>
            <a:off x="4599710" y="6052498"/>
            <a:ext cx="526472" cy="32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75300978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asellaDiTesto 16"/>
          <p:cNvSpPr txBox="1"/>
          <p:nvPr/>
        </p:nvSpPr>
        <p:spPr>
          <a:xfrm>
            <a:off x="5080610" y="495913"/>
            <a:ext cx="2016437" cy="307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ANTONIO SIBILIA</a:t>
            </a:r>
            <a:endParaRPr dirty="0"/>
          </a:p>
        </p:txBody>
      </p:sp>
      <p:sp>
        <p:nvSpPr>
          <p:cNvPr id="111" name="CasellaDiTesto 12"/>
          <p:cNvSpPr txBox="1"/>
          <p:nvPr/>
        </p:nvSpPr>
        <p:spPr>
          <a:xfrm>
            <a:off x="8869990" y="387974"/>
            <a:ext cx="2748580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400">
                <a:solidFill>
                  <a:srgbClr val="004C6C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TAX AFFAIRS DIRECTOR ASSOHOLDING</a:t>
            </a:r>
            <a:endParaRPr dirty="0"/>
          </a:p>
        </p:txBody>
      </p:sp>
      <p:sp>
        <p:nvSpPr>
          <p:cNvPr id="113" name="Connettore 1 12"/>
          <p:cNvSpPr/>
          <p:nvPr/>
        </p:nvSpPr>
        <p:spPr>
          <a:xfrm>
            <a:off x="371474" y="1184936"/>
            <a:ext cx="11449053" cy="1"/>
          </a:xfrm>
          <a:prstGeom prst="line">
            <a:avLst/>
          </a:prstGeom>
          <a:ln w="12700">
            <a:solidFill>
              <a:srgbClr val="A7DAFD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4" name="Connettore 1 17"/>
          <p:cNvSpPr/>
          <p:nvPr/>
        </p:nvSpPr>
        <p:spPr>
          <a:xfrm>
            <a:off x="350699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5" name="Connettore 1 24"/>
          <p:cNvSpPr/>
          <p:nvPr/>
        </p:nvSpPr>
        <p:spPr>
          <a:xfrm>
            <a:off x="8670663" y="278782"/>
            <a:ext cx="1" cy="741602"/>
          </a:xfrm>
          <a:prstGeom prst="line">
            <a:avLst/>
          </a:prstGeom>
          <a:ln w="12700">
            <a:solidFill>
              <a:srgbClr val="A7DAFD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16" name="logo-Delta.png" descr="logo-Delt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73" y="346687"/>
            <a:ext cx="1735510" cy="6057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magine 13" descr="Immagin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616" y="6523366"/>
            <a:ext cx="890795" cy="377914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CasellaDiTesto 14"/>
          <p:cNvSpPr txBox="1"/>
          <p:nvPr/>
        </p:nvSpPr>
        <p:spPr>
          <a:xfrm>
            <a:off x="5861355" y="6545953"/>
            <a:ext cx="469290" cy="338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rPr lang="it-IT" dirty="0"/>
              <a:t>4</a:t>
            </a:r>
            <a:endParaRPr dirty="0"/>
          </a:p>
        </p:txBody>
      </p:sp>
      <p:sp>
        <p:nvSpPr>
          <p:cNvPr id="2" name="CasellaDiTesto 15">
            <a:extLst>
              <a:ext uri="{FF2B5EF4-FFF2-40B4-BE49-F238E27FC236}">
                <a16:creationId xmlns:a16="http://schemas.microsoft.com/office/drawing/2014/main" id="{A9EF17A7-CA74-A732-07C3-28F0BCCE58F9}"/>
              </a:ext>
            </a:extLst>
          </p:cNvPr>
          <p:cNvSpPr txBox="1"/>
          <p:nvPr/>
        </p:nvSpPr>
        <p:spPr>
          <a:xfrm>
            <a:off x="323043" y="1302091"/>
            <a:ext cx="10675145" cy="631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indent="9543">
              <a:lnSpc>
                <a:spcPts val="4400"/>
              </a:lnSpc>
              <a:defRPr sz="3200" spc="-4">
                <a:solidFill>
                  <a:srgbClr val="004C6C"/>
                </a:solidFill>
                <a:latin typeface="CeraCY-Medium ☞"/>
                <a:ea typeface="CeraCY-Medium ☞"/>
                <a:cs typeface="CeraCY-Medium ☞"/>
                <a:sym typeface="CeraCY-Medium ☞"/>
              </a:defRPr>
            </a:lvl1pPr>
          </a:lstStyle>
          <a:p>
            <a:r>
              <a:rPr lang="it-IT" dirty="0"/>
              <a:t>RECAPTURE</a:t>
            </a:r>
            <a:endParaRPr dirty="0"/>
          </a:p>
        </p:txBody>
      </p:sp>
      <p:sp>
        <p:nvSpPr>
          <p:cNvPr id="5" name="CasellaDiTesto 19">
            <a:extLst>
              <a:ext uri="{FF2B5EF4-FFF2-40B4-BE49-F238E27FC236}">
                <a16:creationId xmlns:a16="http://schemas.microsoft.com/office/drawing/2014/main" id="{E08008AD-C8B8-DE55-CB72-EE253265501A}"/>
              </a:ext>
            </a:extLst>
          </p:cNvPr>
          <p:cNvSpPr txBox="1"/>
          <p:nvPr/>
        </p:nvSpPr>
        <p:spPr>
          <a:xfrm>
            <a:off x="371474" y="2160659"/>
            <a:ext cx="11377181" cy="455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Il comma 4 dell’art. 6 del </a:t>
            </a:r>
            <a:r>
              <a:rPr lang="it-IT" dirty="0" err="1"/>
              <a:t>D.Lgs</a:t>
            </a:r>
            <a:r>
              <a:rPr lang="it-IT" dirty="0"/>
              <a:t> n. 209/2023 prevede il </a:t>
            </a:r>
            <a:r>
              <a:rPr lang="it-IT" b="1" dirty="0"/>
              <a:t>recupero dell’agevolazione </a:t>
            </a:r>
            <a:r>
              <a:rPr lang="it-IT" dirty="0"/>
              <a:t>nel caso in cui vi sia una </a:t>
            </a:r>
            <a:r>
              <a:rPr lang="it-IT" b="1" dirty="0"/>
              <a:t>successiva delocalizzazione</a:t>
            </a:r>
            <a:r>
              <a:rPr lang="it-IT" dirty="0"/>
              <a:t>, entro un </a:t>
            </a:r>
            <a:r>
              <a:rPr lang="it-IT" b="1" dirty="0"/>
              <a:t>periodo di osservazione</a:t>
            </a:r>
            <a:r>
              <a:rPr lang="it-IT" dirty="0"/>
              <a:t>, delle </a:t>
            </a:r>
            <a:r>
              <a:rPr lang="it-IT" b="1" dirty="0"/>
              <a:t>attività economiche</a:t>
            </a:r>
            <a:r>
              <a:rPr lang="it-IT" dirty="0"/>
              <a:t> precedentemente trasferite in Italia.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In particolare, l'agevolazione viene meno qualora il </a:t>
            </a:r>
            <a:r>
              <a:rPr lang="it-IT" b="1" dirty="0"/>
              <a:t>beneficiario trasferisca fuori dall’Italia</a:t>
            </a:r>
            <a:r>
              <a:rPr lang="it-IT" dirty="0"/>
              <a:t>, anche </a:t>
            </a:r>
            <a:r>
              <a:rPr lang="it-IT" b="1" dirty="0"/>
              <a:t>parzialmente</a:t>
            </a:r>
            <a:r>
              <a:rPr lang="it-IT" dirty="0"/>
              <a:t>, le attività precedentemente «</a:t>
            </a:r>
            <a:r>
              <a:rPr lang="it-IT" dirty="0" err="1"/>
              <a:t>impatriate</a:t>
            </a:r>
            <a:r>
              <a:rPr lang="it-IT" dirty="0"/>
              <a:t>», nei </a:t>
            </a:r>
            <a:r>
              <a:rPr lang="it-IT" b="1" dirty="0"/>
              <a:t>5 periodi d'imposta </a:t>
            </a:r>
            <a:r>
              <a:rPr lang="it-IT" dirty="0"/>
              <a:t>successivi alla </a:t>
            </a:r>
            <a:r>
              <a:rPr lang="it-IT" b="1" dirty="0"/>
              <a:t>scadenza del regime di agevolazione</a:t>
            </a:r>
            <a:r>
              <a:rPr lang="it-IT" dirty="0"/>
              <a:t>, ovvero nei </a:t>
            </a:r>
            <a:r>
              <a:rPr lang="it-IT" b="1" dirty="0"/>
              <a:t>10 successivi </a:t>
            </a:r>
            <a:r>
              <a:rPr lang="it-IT" dirty="0"/>
              <a:t>se si tratta di grandi imprese (come individuate dalla raccomandazione 2003/361/Ce).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Sono grandi imprese quelle imprese che </a:t>
            </a:r>
            <a:r>
              <a:rPr lang="it-IT" b="1" dirty="0"/>
              <a:t>contestualmente</a:t>
            </a:r>
            <a:r>
              <a:rPr lang="it-IT" dirty="0"/>
              <a:t> hanno più di </a:t>
            </a:r>
            <a:r>
              <a:rPr lang="it-IT" b="1" dirty="0"/>
              <a:t>250 occupati </a:t>
            </a:r>
            <a:r>
              <a:rPr lang="it-IT" dirty="0"/>
              <a:t>e un </a:t>
            </a:r>
            <a:r>
              <a:rPr lang="it-IT" b="1" dirty="0"/>
              <a:t>fatturato annuo </a:t>
            </a:r>
            <a:r>
              <a:rPr lang="it-IT" dirty="0"/>
              <a:t>superiore a </a:t>
            </a:r>
            <a:r>
              <a:rPr lang="it-IT" b="1" dirty="0"/>
              <a:t>50</a:t>
            </a:r>
            <a:r>
              <a:rPr lang="it-IT" dirty="0"/>
              <a:t> milioni di euro oppure un </a:t>
            </a:r>
            <a:r>
              <a:rPr lang="it-IT" b="1" dirty="0"/>
              <a:t>totale attivo </a:t>
            </a:r>
            <a:r>
              <a:rPr lang="it-IT" dirty="0"/>
              <a:t>annuo superiore a </a:t>
            </a:r>
            <a:r>
              <a:rPr lang="it-IT" b="1" dirty="0"/>
              <a:t>43</a:t>
            </a:r>
            <a:r>
              <a:rPr lang="it-IT" dirty="0"/>
              <a:t> milioni di euro.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Ai fini della decadenza, rileva tanto il trasferimento in un </a:t>
            </a:r>
            <a:r>
              <a:rPr lang="it-IT" b="1" dirty="0"/>
              <a:t>paese UE </a:t>
            </a:r>
            <a:r>
              <a:rPr lang="it-IT" dirty="0"/>
              <a:t>quanto in un </a:t>
            </a:r>
            <a:r>
              <a:rPr lang="it-IT" b="1" dirty="0"/>
              <a:t>paese extra-UE.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b="1" dirty="0"/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it-IT" dirty="0"/>
              <a:t>Inoltre, in caso di decadenza, l’Amministrazione finanziaria provvederà al </a:t>
            </a:r>
            <a:r>
              <a:rPr lang="it-IT" b="1" dirty="0"/>
              <a:t>recupero delle imposte non assolte </a:t>
            </a:r>
            <a:r>
              <a:rPr lang="it-IT" dirty="0"/>
              <a:t>e degli </a:t>
            </a:r>
            <a:r>
              <a:rPr lang="it-IT" b="1" dirty="0"/>
              <a:t>interessi</a:t>
            </a:r>
            <a:r>
              <a:rPr lang="it-IT" dirty="0"/>
              <a:t>. Non sono applicabili, invece, le </a:t>
            </a:r>
            <a:r>
              <a:rPr lang="it-IT" b="1" dirty="0"/>
              <a:t>sanzioni</a:t>
            </a:r>
            <a:r>
              <a:rPr lang="it-IT" dirty="0"/>
              <a:t>.</a:t>
            </a:r>
          </a:p>
          <a:p>
            <a:pPr algn="just">
              <a:spcBef>
                <a:spcPts val="600"/>
              </a:spcBef>
              <a:defRPr sz="1500">
                <a:solidFill>
                  <a:srgbClr val="004C6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it-IT" dirty="0"/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5AD5C009-0B87-2FC3-4822-1B8C6BC57770}"/>
              </a:ext>
            </a:extLst>
          </p:cNvPr>
          <p:cNvCxnSpPr/>
          <p:nvPr/>
        </p:nvCxnSpPr>
        <p:spPr>
          <a:xfrm>
            <a:off x="728936" y="3841572"/>
            <a:ext cx="0" cy="342507"/>
          </a:xfrm>
          <a:prstGeom prst="straightConnector1">
            <a:avLst/>
          </a:prstGeom>
          <a:noFill/>
          <a:ln w="25400" cap="flat">
            <a:solidFill>
              <a:schemeClr val="accent5">
                <a:lumMod val="50000"/>
              </a:schemeClr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99891232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back-slide.jpg" descr="back-slid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CasellaDiTesto 22"/>
          <p:cNvSpPr txBox="1"/>
          <p:nvPr/>
        </p:nvSpPr>
        <p:spPr>
          <a:xfrm>
            <a:off x="4151597" y="2773680"/>
            <a:ext cx="3888806" cy="1310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80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t>GRAZIE</a:t>
            </a:r>
          </a:p>
        </p:txBody>
      </p:sp>
      <p:sp>
        <p:nvSpPr>
          <p:cNvPr id="133" name="Connettore 1 4"/>
          <p:cNvSpPr/>
          <p:nvPr/>
        </p:nvSpPr>
        <p:spPr>
          <a:xfrm>
            <a:off x="371474" y="6282466"/>
            <a:ext cx="11449053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34" name="CasellaDiTesto 23"/>
          <p:cNvSpPr txBox="1"/>
          <p:nvPr/>
        </p:nvSpPr>
        <p:spPr>
          <a:xfrm>
            <a:off x="286647" y="6408408"/>
            <a:ext cx="303213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FFFFFF"/>
                </a:solidFill>
                <a:uFill>
                  <a:solidFill>
                    <a:srgbClr val="0000FF"/>
                  </a:solidFill>
                </a:uFill>
                <a:latin typeface="CeraPRO-Medium ☞"/>
                <a:ea typeface="CeraPRO-Medium ☞"/>
                <a:cs typeface="CeraPRO-Medium ☞"/>
                <a:sym typeface="CeraPRO-Medium ☞"/>
                <a:hlinkClick r:id="rId3"/>
              </a:defRPr>
            </a:lvl1pPr>
          </a:lstStyle>
          <a:p>
            <a:pPr>
              <a:defRPr>
                <a:uFillTx/>
              </a:defRPr>
            </a:pPr>
            <a:r>
              <a:rPr>
                <a:uFill>
                  <a:solidFill>
                    <a:srgbClr val="0000FF"/>
                  </a:solidFill>
                </a:uFill>
                <a:hlinkClick r:id="rId3"/>
              </a:rPr>
              <a:t>mail@deltaassociation.co.uk</a:t>
            </a:r>
          </a:p>
        </p:txBody>
      </p:sp>
      <p:sp>
        <p:nvSpPr>
          <p:cNvPr id="135" name="CasellaDiTesto 23"/>
          <p:cNvSpPr txBox="1"/>
          <p:nvPr/>
        </p:nvSpPr>
        <p:spPr>
          <a:xfrm>
            <a:off x="4725540" y="6408408"/>
            <a:ext cx="303213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CeraPRO-Medium ☞"/>
                <a:ea typeface="CeraPRO-Medium ☞"/>
                <a:cs typeface="CeraPRO-Medium ☞"/>
                <a:sym typeface="CeraPRO-Medium ☞"/>
              </a:defRPr>
            </a:lvl1pPr>
          </a:lstStyle>
          <a:p>
            <a:r>
              <a:t>+44 (0)2039093610</a:t>
            </a:r>
          </a:p>
        </p:txBody>
      </p:sp>
      <p:sp>
        <p:nvSpPr>
          <p:cNvPr id="136" name="CasellaDiTesto 23"/>
          <p:cNvSpPr txBox="1"/>
          <p:nvPr/>
        </p:nvSpPr>
        <p:spPr>
          <a:xfrm>
            <a:off x="9212522" y="6408408"/>
            <a:ext cx="303213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200">
                <a:solidFill>
                  <a:srgbClr val="FFFFFF"/>
                </a:solidFill>
                <a:uFill>
                  <a:solidFill>
                    <a:srgbClr val="0000FF"/>
                  </a:solidFill>
                </a:uFill>
                <a:latin typeface="CeraPRO-Medium ☞"/>
                <a:ea typeface="CeraPRO-Medium ☞"/>
                <a:cs typeface="CeraPRO-Medium ☞"/>
                <a:sym typeface="CeraPRO-Medium ☞"/>
                <a:hlinkClick r:id="rId4"/>
              </a:defRPr>
            </a:lvl1pPr>
          </a:lstStyle>
          <a:p>
            <a:pPr>
              <a:defRPr>
                <a:uFillTx/>
              </a:defRPr>
            </a:pPr>
            <a:r>
              <a:rPr>
                <a:uFill>
                  <a:solidFill>
                    <a:srgbClr val="0000FF"/>
                  </a:solidFill>
                </a:uFill>
                <a:hlinkClick r:id="rId4"/>
              </a:rPr>
              <a:t>www.deltaassociation.co.uk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720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Antonio Sibilia</cp:lastModifiedBy>
  <cp:revision>17</cp:revision>
  <dcterms:modified xsi:type="dcterms:W3CDTF">2024-07-10T13:29:03Z</dcterms:modified>
</cp:coreProperties>
</file>