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8" r:id="rId4"/>
    <p:sldId id="261" r:id="rId5"/>
    <p:sldId id="265" r:id="rId6"/>
    <p:sldId id="262" r:id="rId7"/>
    <p:sldId id="264" r:id="rId8"/>
    <p:sldId id="266" r:id="rId9"/>
    <p:sldId id="259" r:id="rId10"/>
  </p:sldIdLst>
  <p:sldSz cx="12192000" cy="6858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6C"/>
    <a:srgbClr val="2C6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158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13A6A-5837-1561-5715-02809891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84B43DC-F05D-2377-878B-536625D3C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ECF386D-A530-60A3-3E50-4228405C4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75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ltaassociation.co.uk" TargetMode="External"/><Relationship Id="rId4" Type="http://schemas.openxmlformats.org/officeDocument/2006/relationships/hyperlink" Target="mailto:mail@deltaassociation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deltaassociation.co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ltaassociation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ack-slide.jpg" descr="back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CasellaDiTesto 22"/>
          <p:cNvSpPr txBox="1"/>
          <p:nvPr/>
        </p:nvSpPr>
        <p:spPr>
          <a:xfrm>
            <a:off x="1138570" y="1647103"/>
            <a:ext cx="9925320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4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sz="3600" dirty="0"/>
              <a:t>GRUPPI DI IMPRESE: </a:t>
            </a:r>
          </a:p>
          <a:p>
            <a:r>
              <a:rPr lang="it-IT" sz="3600" dirty="0"/>
              <a:t>GMT E INDIVIDUAZIONE DEI NUOVI PARADISI FISCALI CHE ADOTTANO I QUALIFIED REFUNDABLE TAX CREDIT - COORDINAMENTO CON L’IMPOSTA MINIMA NAZIONALE</a:t>
            </a:r>
          </a:p>
        </p:txBody>
      </p:sp>
      <p:sp>
        <p:nvSpPr>
          <p:cNvPr id="96" name="CasellaDiTesto 25"/>
          <p:cNvSpPr txBox="1"/>
          <p:nvPr/>
        </p:nvSpPr>
        <p:spPr>
          <a:xfrm>
            <a:off x="1138570" y="5093924"/>
            <a:ext cx="992532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97" name="CasellaDiTesto 26"/>
          <p:cNvSpPr txBox="1"/>
          <p:nvPr/>
        </p:nvSpPr>
        <p:spPr>
          <a:xfrm>
            <a:off x="1138570" y="5562156"/>
            <a:ext cx="992532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eraPRO-Light ☞"/>
                <a:ea typeface="CeraPRO-Light ☞"/>
                <a:cs typeface="CeraPRO-Light ☞"/>
                <a:sym typeface="CeraPRO-Light ☞"/>
              </a:defRPr>
            </a:lvl1pPr>
          </a:lstStyle>
          <a:p>
            <a:r>
              <a:rPr lang="it-IT" sz="1800" i="1" dirty="0"/>
              <a:t>Presidente Assoholding</a:t>
            </a:r>
            <a:endParaRPr sz="1800" i="1" dirty="0"/>
          </a:p>
        </p:txBody>
      </p:sp>
      <p:sp>
        <p:nvSpPr>
          <p:cNvPr id="98" name="Connettore 1 2"/>
          <p:cNvSpPr/>
          <p:nvPr/>
        </p:nvSpPr>
        <p:spPr>
          <a:xfrm>
            <a:off x="371474" y="4808668"/>
            <a:ext cx="11449053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9" name="Connettore 1 9"/>
          <p:cNvSpPr/>
          <p:nvPr/>
        </p:nvSpPr>
        <p:spPr>
          <a:xfrm>
            <a:off x="371474" y="6282466"/>
            <a:ext cx="11449053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Connettore 1 12"/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CasellaDiTesto 23"/>
          <p:cNvSpPr txBox="1"/>
          <p:nvPr/>
        </p:nvSpPr>
        <p:spPr>
          <a:xfrm>
            <a:off x="4502418" y="495479"/>
            <a:ext cx="3478373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FISCALITÀ NAZIONALE ED INTERNAZIONALE</a:t>
            </a:r>
          </a:p>
        </p:txBody>
      </p:sp>
      <p:sp>
        <p:nvSpPr>
          <p:cNvPr id="102" name="Connettore 1 17"/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3" name="Connettore 1 24"/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4" name="delta-bianco.png" descr="delta-bian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6" y="346687"/>
            <a:ext cx="1571652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asellaDiTesto 23"/>
          <p:cNvSpPr txBox="1"/>
          <p:nvPr/>
        </p:nvSpPr>
        <p:spPr>
          <a:xfrm>
            <a:off x="8973042" y="495913"/>
            <a:ext cx="268814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07 MARZO 2024</a:t>
            </a:r>
            <a:endParaRPr b="1" dirty="0"/>
          </a:p>
        </p:txBody>
      </p:sp>
      <p:sp>
        <p:nvSpPr>
          <p:cNvPr id="106" name="CasellaDiTesto 23"/>
          <p:cNvSpPr txBox="1"/>
          <p:nvPr/>
        </p:nvSpPr>
        <p:spPr>
          <a:xfrm>
            <a:off x="58066" y="6408408"/>
            <a:ext cx="281444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raPRO-Medium ☞"/>
                <a:ea typeface="CeraPRO-Medium ☞"/>
                <a:cs typeface="CeraPRO-Medium ☞"/>
                <a:sym typeface="CeraPRO-Medium ☞"/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 b="1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mail@deltaassociation.co.uk</a:t>
            </a:r>
          </a:p>
        </p:txBody>
      </p:sp>
      <p:sp>
        <p:nvSpPr>
          <p:cNvPr id="107" name="CasellaDiTesto 23"/>
          <p:cNvSpPr txBox="1"/>
          <p:nvPr/>
        </p:nvSpPr>
        <p:spPr>
          <a:xfrm>
            <a:off x="4725540" y="6408408"/>
            <a:ext cx="303213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b="1" dirty="0"/>
              <a:t>+44 (0)2039093610</a:t>
            </a:r>
          </a:p>
        </p:txBody>
      </p:sp>
      <p:sp>
        <p:nvSpPr>
          <p:cNvPr id="108" name="CasellaDiTesto 23"/>
          <p:cNvSpPr txBox="1"/>
          <p:nvPr/>
        </p:nvSpPr>
        <p:spPr>
          <a:xfrm>
            <a:off x="9212522" y="6408408"/>
            <a:ext cx="303213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raPRO-Medium ☞"/>
                <a:ea typeface="CeraPRO-Medium ☞"/>
                <a:cs typeface="CeraPRO-Medium ☞"/>
                <a:sym typeface="CeraPRO-Medium ☞"/>
                <a:hlinkClick r:id="rId5"/>
              </a:defRPr>
            </a:lvl1pPr>
          </a:lstStyle>
          <a:p>
            <a:pPr>
              <a:defRPr>
                <a:uFillTx/>
              </a:defRPr>
            </a:pPr>
            <a:r>
              <a:rPr b="1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www.deltaassociation.co.uk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C0CD3-E1D8-D3B2-1B34-368004FE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13" descr="Immagine 13">
            <a:extLst>
              <a:ext uri="{FF2B5EF4-FFF2-40B4-BE49-F238E27FC236}">
                <a16:creationId xmlns:a16="http://schemas.microsoft.com/office/drawing/2014/main" id="{33404DF5-411E-542E-10DE-E3E2C5C5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16" y="6523366"/>
            <a:ext cx="890795" cy="37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sellaDiTesto 14">
            <a:extLst>
              <a:ext uri="{FF2B5EF4-FFF2-40B4-BE49-F238E27FC236}">
                <a16:creationId xmlns:a16="http://schemas.microsoft.com/office/drawing/2014/main" id="{BC5E9185-36F9-9F97-04CA-6C13698B1C1F}"/>
              </a:ext>
            </a:extLst>
          </p:cNvPr>
          <p:cNvSpPr txBox="1"/>
          <p:nvPr/>
        </p:nvSpPr>
        <p:spPr>
          <a:xfrm>
            <a:off x="5861355" y="6545953"/>
            <a:ext cx="4692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dirty="0"/>
              <a:t>1</a:t>
            </a:r>
            <a:endParaRPr dirty="0"/>
          </a:p>
        </p:txBody>
      </p:sp>
      <p:sp>
        <p:nvSpPr>
          <p:cNvPr id="122" name="CasellaDiTesto 15">
            <a:extLst>
              <a:ext uri="{FF2B5EF4-FFF2-40B4-BE49-F238E27FC236}">
                <a16:creationId xmlns:a16="http://schemas.microsoft.com/office/drawing/2014/main" id="{1298B6AD-1273-2CF9-A4F3-05B4ECCAE152}"/>
              </a:ext>
            </a:extLst>
          </p:cNvPr>
          <p:cNvSpPr txBox="1"/>
          <p:nvPr/>
        </p:nvSpPr>
        <p:spPr>
          <a:xfrm>
            <a:off x="371473" y="1403153"/>
            <a:ext cx="4616359" cy="631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543">
              <a:lnSpc>
                <a:spcPts val="4400"/>
              </a:lnSpc>
              <a:defRPr sz="3200" spc="-4">
                <a:solidFill>
                  <a:srgbClr val="004C6C"/>
                </a:solidFill>
                <a:latin typeface="CeraCY-Medium ☞"/>
                <a:ea typeface="CeraCY-Medium ☞"/>
                <a:cs typeface="CeraCY-Medium ☞"/>
                <a:sym typeface="CeraCY-Medium ☞"/>
              </a:defRPr>
            </a:lvl1pPr>
          </a:lstStyle>
          <a:p>
            <a:r>
              <a:rPr lang="it-IT" dirty="0"/>
              <a:t>LA GLOBAL MINIMUM TAX</a:t>
            </a:r>
            <a:endParaRPr dirty="0"/>
          </a:p>
        </p:txBody>
      </p:sp>
      <p:sp>
        <p:nvSpPr>
          <p:cNvPr id="123" name="CasellaDiTesto 19">
            <a:extLst>
              <a:ext uri="{FF2B5EF4-FFF2-40B4-BE49-F238E27FC236}">
                <a16:creationId xmlns:a16="http://schemas.microsoft.com/office/drawing/2014/main" id="{363F03C1-C228-6899-A2F3-3A8B129F0C30}"/>
              </a:ext>
            </a:extLst>
          </p:cNvPr>
          <p:cNvSpPr txBox="1"/>
          <p:nvPr/>
        </p:nvSpPr>
        <p:spPr>
          <a:xfrm>
            <a:off x="371474" y="2013408"/>
            <a:ext cx="11449053" cy="315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dirty="0"/>
              <a:t>La disciplina del Pillar 2 OCSE, relativa ai gruppi di grandi dimensioni, e, nello specifico, l’introduzione della </a:t>
            </a:r>
            <a:r>
              <a:rPr lang="it-IT" sz="1600" b="1" dirty="0"/>
              <a:t>Global Minimum Tax</a:t>
            </a:r>
            <a:r>
              <a:rPr lang="it-IT" sz="1600" dirty="0"/>
              <a:t>, è stata attuata in Italia in seguito al </a:t>
            </a:r>
            <a:r>
              <a:rPr lang="it-IT" sz="1600" dirty="0" err="1"/>
              <a:t>D.Lgs.</a:t>
            </a:r>
            <a:r>
              <a:rPr lang="it-IT" sz="1600" dirty="0"/>
              <a:t> 209/2023.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u="sng" dirty="0"/>
              <a:t>Cos’è?</a:t>
            </a:r>
            <a:r>
              <a:rPr lang="it-IT" sz="1600" dirty="0"/>
              <a:t> È un’</a:t>
            </a:r>
            <a:r>
              <a:rPr lang="it-IT" sz="1600" b="1" dirty="0"/>
              <a:t>imposta integrativa</a:t>
            </a:r>
            <a:r>
              <a:rPr lang="it-IT" sz="1600" dirty="0"/>
              <a:t>, calcolata come differenza tra il livello minimo di tassazione (15%) e l’</a:t>
            </a:r>
            <a:r>
              <a:rPr lang="it-IT" sz="1600" i="1" dirty="0" err="1"/>
              <a:t>Effective</a:t>
            </a:r>
            <a:r>
              <a:rPr lang="it-IT" sz="1600" dirty="0"/>
              <a:t> </a:t>
            </a:r>
            <a:r>
              <a:rPr lang="it-IT" sz="1600" i="1" dirty="0"/>
              <a:t>Tax</a:t>
            </a:r>
            <a:r>
              <a:rPr lang="it-IT" sz="1600" dirty="0"/>
              <a:t> </a:t>
            </a:r>
            <a:r>
              <a:rPr lang="it-IT" sz="1600" i="1" dirty="0"/>
              <a:t>Rate</a:t>
            </a:r>
            <a:r>
              <a:rPr lang="it-IT" sz="1600" dirty="0"/>
              <a:t>, che, se inferiore, sarà applicata sugli utili delle entità consolidate e delle </a:t>
            </a:r>
            <a:r>
              <a:rPr lang="it-IT" sz="1600" dirty="0" err="1"/>
              <a:t>Costituent</a:t>
            </a:r>
            <a:r>
              <a:rPr lang="it-IT" sz="1600" dirty="0"/>
              <a:t> </a:t>
            </a:r>
            <a:r>
              <a:rPr lang="it-IT" sz="1600" dirty="0" err="1"/>
              <a:t>Entities</a:t>
            </a:r>
            <a:r>
              <a:rPr lang="it-IT" sz="1600" dirty="0"/>
              <a:t> e che, generalmente, sarà versata dalla Parent Company. La stessa si applicherà a tutti quei gruppi che presentano specifici requisiti e si pone l’obiettivo di </a:t>
            </a:r>
            <a:r>
              <a:rPr lang="it-IT" sz="1600" b="1" dirty="0"/>
              <a:t>contrastare il dumping fiscale</a:t>
            </a:r>
            <a:r>
              <a:rPr lang="it-IT" sz="1600" dirty="0"/>
              <a:t>.</a:t>
            </a:r>
            <a:endParaRPr lang="it-IT" sz="1600" u="sng" dirty="0"/>
          </a:p>
          <a:p>
            <a:pPr algn="just">
              <a:lnSpc>
                <a:spcPct val="150000"/>
              </a:lnSpc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u="sng" dirty="0"/>
              <a:t>Soggetti interessati </a:t>
            </a:r>
            <a:r>
              <a:rPr lang="it-IT" sz="1600" dirty="0">
                <a:sym typeface="Wingdings" panose="05000000000000000000" pitchFamily="2" charset="2"/>
              </a:rPr>
              <a:t> Gruppi con </a:t>
            </a:r>
            <a:r>
              <a:rPr lang="it-IT" sz="1600" b="1" dirty="0">
                <a:sym typeface="Wingdings" panose="05000000000000000000" pitchFamily="2" charset="2"/>
              </a:rPr>
              <a:t>ricavi</a:t>
            </a:r>
            <a:r>
              <a:rPr lang="it-IT" sz="1600" dirty="0">
                <a:sym typeface="Wingdings" panose="05000000000000000000" pitchFamily="2" charset="2"/>
              </a:rPr>
              <a:t> annui </a:t>
            </a:r>
            <a:r>
              <a:rPr lang="it-IT" sz="1600" b="1" dirty="0">
                <a:sym typeface="Wingdings" panose="05000000000000000000" pitchFamily="2" charset="2"/>
              </a:rPr>
              <a:t>superiori a 750 milioni di euro </a:t>
            </a:r>
            <a:r>
              <a:rPr lang="it-IT" sz="1600" dirty="0">
                <a:sym typeface="Wingdings" panose="05000000000000000000" pitchFamily="2" charset="2"/>
              </a:rPr>
              <a:t>(computati sulla base del bilancio consolidato) in almeno due dei quattro esercizi precedenti a quello considerato.</a:t>
            </a:r>
            <a:endParaRPr lang="it-IT" sz="1600" dirty="0"/>
          </a:p>
        </p:txBody>
      </p:sp>
      <p:sp>
        <p:nvSpPr>
          <p:cNvPr id="126" name="Connettore 1 12">
            <a:extLst>
              <a:ext uri="{FF2B5EF4-FFF2-40B4-BE49-F238E27FC236}">
                <a16:creationId xmlns:a16="http://schemas.microsoft.com/office/drawing/2014/main" id="{63B08682-5896-4D07-053B-4C5354F9D885}"/>
              </a:ext>
            </a:extLst>
          </p:cNvPr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12700">
            <a:solidFill>
              <a:srgbClr val="A7DAF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Connettore 1 17">
            <a:extLst>
              <a:ext uri="{FF2B5EF4-FFF2-40B4-BE49-F238E27FC236}">
                <a16:creationId xmlns:a16="http://schemas.microsoft.com/office/drawing/2014/main" id="{BD9E4D91-ADBB-3352-73D2-D7F2B714C1CC}"/>
              </a:ext>
            </a:extLst>
          </p:cNvPr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onnettore 1 24">
            <a:extLst>
              <a:ext uri="{FF2B5EF4-FFF2-40B4-BE49-F238E27FC236}">
                <a16:creationId xmlns:a16="http://schemas.microsoft.com/office/drawing/2014/main" id="{35F186B5-7382-A1ED-74FA-9443BF7BD1AA}"/>
              </a:ext>
            </a:extLst>
          </p:cNvPr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logo-Delta.png" descr="logo-Delta.png">
            <a:extLst>
              <a:ext uri="{FF2B5EF4-FFF2-40B4-BE49-F238E27FC236}">
                <a16:creationId xmlns:a16="http://schemas.microsoft.com/office/drawing/2014/main" id="{0C94135C-38AB-03A4-A684-AEE4E65A0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73" y="346687"/>
            <a:ext cx="1735510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6">
            <a:extLst>
              <a:ext uri="{FF2B5EF4-FFF2-40B4-BE49-F238E27FC236}">
                <a16:creationId xmlns:a16="http://schemas.microsoft.com/office/drawing/2014/main" id="{C8DF52C2-BD84-6FD4-70CA-B7F1D802A732}"/>
              </a:ext>
            </a:extLst>
          </p:cNvPr>
          <p:cNvSpPr txBox="1"/>
          <p:nvPr/>
        </p:nvSpPr>
        <p:spPr>
          <a:xfrm>
            <a:off x="5080610" y="495913"/>
            <a:ext cx="201643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FE9C088C-4FFA-11D0-A541-E410A25B772D}"/>
              </a:ext>
            </a:extLst>
          </p:cNvPr>
          <p:cNvSpPr txBox="1"/>
          <p:nvPr/>
        </p:nvSpPr>
        <p:spPr>
          <a:xfrm>
            <a:off x="8925607" y="495913"/>
            <a:ext cx="27485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i="1" dirty="0"/>
              <a:t>Presidente Assoholding</a:t>
            </a:r>
          </a:p>
        </p:txBody>
      </p:sp>
    </p:spTree>
    <p:extLst>
      <p:ext uri="{BB962C8B-B14F-4D97-AF65-F5344CB8AC3E}">
        <p14:creationId xmlns:p14="http://schemas.microsoft.com/office/powerpoint/2010/main" val="3198098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40FC6C-B64E-04DE-8265-7ED77B9EC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5498" r="5518" b="6019"/>
          <a:stretch/>
        </p:blipFill>
        <p:spPr>
          <a:xfrm>
            <a:off x="1290149" y="1207524"/>
            <a:ext cx="9597358" cy="5290949"/>
          </a:xfrm>
          <a:prstGeom prst="rect">
            <a:avLst/>
          </a:prstGeom>
        </p:spPr>
      </p:pic>
      <p:pic>
        <p:nvPicPr>
          <p:cNvPr id="120" name="Immagine 13" descr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16" y="6523366"/>
            <a:ext cx="890795" cy="37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sellaDiTesto 14"/>
          <p:cNvSpPr txBox="1"/>
          <p:nvPr/>
        </p:nvSpPr>
        <p:spPr>
          <a:xfrm>
            <a:off x="5861355" y="6545953"/>
            <a:ext cx="4692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dirty="0"/>
              <a:t>2</a:t>
            </a:r>
            <a:endParaRPr dirty="0"/>
          </a:p>
        </p:txBody>
      </p:sp>
      <p:sp>
        <p:nvSpPr>
          <p:cNvPr id="126" name="Connettore 1 12"/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12700">
            <a:solidFill>
              <a:srgbClr val="A7DAF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Connettore 1 17"/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onnettore 1 24"/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logo-Delta.png" descr="logo-Del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73" y="346687"/>
            <a:ext cx="1735510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6">
            <a:extLst>
              <a:ext uri="{FF2B5EF4-FFF2-40B4-BE49-F238E27FC236}">
                <a16:creationId xmlns:a16="http://schemas.microsoft.com/office/drawing/2014/main" id="{1FDCA39C-52BF-03BB-4D02-49C7F2237A9A}"/>
              </a:ext>
            </a:extLst>
          </p:cNvPr>
          <p:cNvSpPr txBox="1"/>
          <p:nvPr/>
        </p:nvSpPr>
        <p:spPr>
          <a:xfrm>
            <a:off x="5080610" y="495913"/>
            <a:ext cx="201643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8A5915A5-3A69-DD8C-5C72-DAD3EF6193DC}"/>
              </a:ext>
            </a:extLst>
          </p:cNvPr>
          <p:cNvSpPr txBox="1"/>
          <p:nvPr/>
        </p:nvSpPr>
        <p:spPr>
          <a:xfrm>
            <a:off x="8925607" y="495913"/>
            <a:ext cx="27485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i="1" dirty="0"/>
              <a:t>Presidente Assoholding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2D6011-058E-AEAE-8082-71B8F2942075}"/>
              </a:ext>
            </a:extLst>
          </p:cNvPr>
          <p:cNvSpPr txBox="1"/>
          <p:nvPr/>
        </p:nvSpPr>
        <p:spPr>
          <a:xfrm>
            <a:off x="1127919" y="1322174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C8B46E-6D07-6024-A886-9175321E1D5F}"/>
              </a:ext>
            </a:extLst>
          </p:cNvPr>
          <p:cNvSpPr txBox="1"/>
          <p:nvPr/>
        </p:nvSpPr>
        <p:spPr>
          <a:xfrm>
            <a:off x="1127919" y="1590710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92C01F-CD08-BCF1-62AA-C803C68D8C34}"/>
              </a:ext>
            </a:extLst>
          </p:cNvPr>
          <p:cNvSpPr txBox="1"/>
          <p:nvPr/>
        </p:nvSpPr>
        <p:spPr>
          <a:xfrm>
            <a:off x="1127919" y="1859246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D4F6B4-DC89-525A-89CE-D157567E477C}"/>
              </a:ext>
            </a:extLst>
          </p:cNvPr>
          <p:cNvSpPr txBox="1"/>
          <p:nvPr/>
        </p:nvSpPr>
        <p:spPr>
          <a:xfrm>
            <a:off x="1127919" y="2127782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152376-E383-A7E6-AAC5-713792FC7648}"/>
              </a:ext>
            </a:extLst>
          </p:cNvPr>
          <p:cNvSpPr txBox="1"/>
          <p:nvPr/>
        </p:nvSpPr>
        <p:spPr>
          <a:xfrm>
            <a:off x="1127919" y="2390147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5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6D7621-6B12-ADC7-4DA1-65B803343D15}"/>
              </a:ext>
            </a:extLst>
          </p:cNvPr>
          <p:cNvSpPr txBox="1"/>
          <p:nvPr/>
        </p:nvSpPr>
        <p:spPr>
          <a:xfrm>
            <a:off x="1127919" y="2682292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6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7877F9-1F23-4759-E225-3994398D0458}"/>
              </a:ext>
            </a:extLst>
          </p:cNvPr>
          <p:cNvSpPr txBox="1"/>
          <p:nvPr/>
        </p:nvSpPr>
        <p:spPr>
          <a:xfrm>
            <a:off x="1127919" y="2950828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7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277D786-AC9D-3B2C-89EC-CEFDC05A98CD}"/>
              </a:ext>
            </a:extLst>
          </p:cNvPr>
          <p:cNvSpPr txBox="1"/>
          <p:nvPr/>
        </p:nvSpPr>
        <p:spPr>
          <a:xfrm>
            <a:off x="1127919" y="3189959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8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1369A4-ED16-D9D3-B835-3BA8239B31D0}"/>
              </a:ext>
            </a:extLst>
          </p:cNvPr>
          <p:cNvSpPr txBox="1"/>
          <p:nvPr/>
        </p:nvSpPr>
        <p:spPr>
          <a:xfrm>
            <a:off x="1127919" y="3429000"/>
            <a:ext cx="17657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9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8C55146-633D-4A59-E8D1-FB3DC3F4668E}"/>
              </a:ext>
            </a:extLst>
          </p:cNvPr>
          <p:cNvSpPr txBox="1"/>
          <p:nvPr/>
        </p:nvSpPr>
        <p:spPr>
          <a:xfrm>
            <a:off x="1016000" y="369753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10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3921C47-6834-EDA2-80B1-244D508B19A3}"/>
              </a:ext>
            </a:extLst>
          </p:cNvPr>
          <p:cNvSpPr txBox="1"/>
          <p:nvPr/>
        </p:nvSpPr>
        <p:spPr>
          <a:xfrm>
            <a:off x="1016000" y="396607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C7BEA9D-57D6-39D4-4A5D-33E8013FB3E9}"/>
              </a:ext>
            </a:extLst>
          </p:cNvPr>
          <p:cNvSpPr txBox="1"/>
          <p:nvPr/>
        </p:nvSpPr>
        <p:spPr>
          <a:xfrm>
            <a:off x="1016000" y="423460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AA2394F-60F9-5694-0640-BD60534056C5}"/>
              </a:ext>
            </a:extLst>
          </p:cNvPr>
          <p:cNvSpPr txBox="1"/>
          <p:nvPr/>
        </p:nvSpPr>
        <p:spPr>
          <a:xfrm>
            <a:off x="1016000" y="4496973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335FC61-E2F3-235D-52B8-C4EDAA578811}"/>
              </a:ext>
            </a:extLst>
          </p:cNvPr>
          <p:cNvSpPr txBox="1"/>
          <p:nvPr/>
        </p:nvSpPr>
        <p:spPr>
          <a:xfrm>
            <a:off x="1016000" y="478911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14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B3E62E2-AF93-906C-5090-AB8B04B627B4}"/>
              </a:ext>
            </a:extLst>
          </p:cNvPr>
          <p:cNvSpPr txBox="1"/>
          <p:nvPr/>
        </p:nvSpPr>
        <p:spPr>
          <a:xfrm>
            <a:off x="1016000" y="505765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15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63D82C7-53C1-9DC1-A218-F568D3467A2F}"/>
              </a:ext>
            </a:extLst>
          </p:cNvPr>
          <p:cNvSpPr txBox="1"/>
          <p:nvPr/>
        </p:nvSpPr>
        <p:spPr>
          <a:xfrm>
            <a:off x="1016000" y="532619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16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A52A8AE-301C-629D-8556-B6F804A4A08D}"/>
              </a:ext>
            </a:extLst>
          </p:cNvPr>
          <p:cNvSpPr txBox="1"/>
          <p:nvPr/>
        </p:nvSpPr>
        <p:spPr>
          <a:xfrm>
            <a:off x="1016000" y="560455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17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882DA88-0F25-0731-D1EE-3C31F9E97830}"/>
              </a:ext>
            </a:extLst>
          </p:cNvPr>
          <p:cNvSpPr txBox="1"/>
          <p:nvPr/>
        </p:nvSpPr>
        <p:spPr>
          <a:xfrm>
            <a:off x="1016000" y="587309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18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AEAFF19-FF8D-9D00-B607-0AC5A5DE203F}"/>
              </a:ext>
            </a:extLst>
          </p:cNvPr>
          <p:cNvSpPr txBox="1"/>
          <p:nvPr/>
        </p:nvSpPr>
        <p:spPr>
          <a:xfrm>
            <a:off x="1016000" y="61710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19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0E335F60-BB00-70D4-AFC9-5EE8A9CC511F}"/>
              </a:ext>
            </a:extLst>
          </p:cNvPr>
          <p:cNvSpPr txBox="1"/>
          <p:nvPr/>
        </p:nvSpPr>
        <p:spPr>
          <a:xfrm>
            <a:off x="2361764" y="132217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20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2CEF300E-177C-5201-4BF0-A95CF6F70BA6}"/>
              </a:ext>
            </a:extLst>
          </p:cNvPr>
          <p:cNvSpPr txBox="1"/>
          <p:nvPr/>
        </p:nvSpPr>
        <p:spPr>
          <a:xfrm>
            <a:off x="2361764" y="159071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21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5608BEE9-0E5F-B9CD-8ABA-0A32157E27FB}"/>
              </a:ext>
            </a:extLst>
          </p:cNvPr>
          <p:cNvSpPr txBox="1"/>
          <p:nvPr/>
        </p:nvSpPr>
        <p:spPr>
          <a:xfrm>
            <a:off x="2361764" y="185924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22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EF64CBFA-DEE9-D6DA-B7E2-E7092180AE09}"/>
              </a:ext>
            </a:extLst>
          </p:cNvPr>
          <p:cNvSpPr txBox="1"/>
          <p:nvPr/>
        </p:nvSpPr>
        <p:spPr>
          <a:xfrm>
            <a:off x="2361764" y="21277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23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72A8D068-FCAF-44C7-0C36-AAAC40D4B217}"/>
              </a:ext>
            </a:extLst>
          </p:cNvPr>
          <p:cNvSpPr txBox="1"/>
          <p:nvPr/>
        </p:nvSpPr>
        <p:spPr>
          <a:xfrm>
            <a:off x="2361764" y="2390147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24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D9E368AE-1E0F-1797-23F1-3134A74E372D}"/>
              </a:ext>
            </a:extLst>
          </p:cNvPr>
          <p:cNvSpPr txBox="1"/>
          <p:nvPr/>
        </p:nvSpPr>
        <p:spPr>
          <a:xfrm>
            <a:off x="2361764" y="268229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25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3199A398-B71C-3A5B-8972-CF044F2049F8}"/>
              </a:ext>
            </a:extLst>
          </p:cNvPr>
          <p:cNvSpPr txBox="1"/>
          <p:nvPr/>
        </p:nvSpPr>
        <p:spPr>
          <a:xfrm>
            <a:off x="2361764" y="295082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26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A92DCF57-B3C6-B9B2-10F8-A280D0EAC1AC}"/>
              </a:ext>
            </a:extLst>
          </p:cNvPr>
          <p:cNvSpPr txBox="1"/>
          <p:nvPr/>
        </p:nvSpPr>
        <p:spPr>
          <a:xfrm>
            <a:off x="2361764" y="3189959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27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5C2EF3B6-1D1D-E37B-9D7C-C6ECFF87166A}"/>
              </a:ext>
            </a:extLst>
          </p:cNvPr>
          <p:cNvSpPr txBox="1"/>
          <p:nvPr/>
        </p:nvSpPr>
        <p:spPr>
          <a:xfrm>
            <a:off x="2361764" y="342900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28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BCCC7D55-8721-B441-19DA-BC9553E860C2}"/>
              </a:ext>
            </a:extLst>
          </p:cNvPr>
          <p:cNvSpPr txBox="1"/>
          <p:nvPr/>
        </p:nvSpPr>
        <p:spPr>
          <a:xfrm>
            <a:off x="2361764" y="369753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29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BB90D81B-3EB8-A459-E9CC-BE747CF06DBD}"/>
              </a:ext>
            </a:extLst>
          </p:cNvPr>
          <p:cNvSpPr txBox="1"/>
          <p:nvPr/>
        </p:nvSpPr>
        <p:spPr>
          <a:xfrm>
            <a:off x="2361764" y="396607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30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CC4BAE67-6D36-BE6B-23DE-F25EBBC38F4D}"/>
              </a:ext>
            </a:extLst>
          </p:cNvPr>
          <p:cNvSpPr txBox="1"/>
          <p:nvPr/>
        </p:nvSpPr>
        <p:spPr>
          <a:xfrm>
            <a:off x="2361764" y="423460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31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64538275-E77B-66B2-C38A-7B1B30179099}"/>
              </a:ext>
            </a:extLst>
          </p:cNvPr>
          <p:cNvSpPr txBox="1"/>
          <p:nvPr/>
        </p:nvSpPr>
        <p:spPr>
          <a:xfrm>
            <a:off x="2361764" y="4496973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32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945D841A-F142-7C52-7450-8AFB661D2F21}"/>
              </a:ext>
            </a:extLst>
          </p:cNvPr>
          <p:cNvSpPr txBox="1"/>
          <p:nvPr/>
        </p:nvSpPr>
        <p:spPr>
          <a:xfrm>
            <a:off x="2361764" y="478911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33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B322D3B5-D2CA-4B8D-7A09-E4A525CD4191}"/>
              </a:ext>
            </a:extLst>
          </p:cNvPr>
          <p:cNvSpPr txBox="1"/>
          <p:nvPr/>
        </p:nvSpPr>
        <p:spPr>
          <a:xfrm>
            <a:off x="2361764" y="505765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34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ECA56428-43F6-534A-8938-CFCAEF232BF9}"/>
              </a:ext>
            </a:extLst>
          </p:cNvPr>
          <p:cNvSpPr txBox="1"/>
          <p:nvPr/>
        </p:nvSpPr>
        <p:spPr>
          <a:xfrm>
            <a:off x="2361764" y="532619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35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60D2626F-689E-C582-0BDC-0BBCC2C9FB3B}"/>
              </a:ext>
            </a:extLst>
          </p:cNvPr>
          <p:cNvSpPr txBox="1"/>
          <p:nvPr/>
        </p:nvSpPr>
        <p:spPr>
          <a:xfrm>
            <a:off x="2361764" y="560455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36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7E1E3873-B1D4-A9CA-BF90-D7B6FB6E7C06}"/>
              </a:ext>
            </a:extLst>
          </p:cNvPr>
          <p:cNvSpPr txBox="1"/>
          <p:nvPr/>
        </p:nvSpPr>
        <p:spPr>
          <a:xfrm>
            <a:off x="2361764" y="587309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37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40E16BBD-340D-C8CC-CFE0-756E44A914E5}"/>
              </a:ext>
            </a:extLst>
          </p:cNvPr>
          <p:cNvSpPr txBox="1"/>
          <p:nvPr/>
        </p:nvSpPr>
        <p:spPr>
          <a:xfrm>
            <a:off x="2361764" y="61710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38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84AA60A9-3AAA-CA94-2C91-753C6FB171AC}"/>
              </a:ext>
            </a:extLst>
          </p:cNvPr>
          <p:cNvSpPr txBox="1"/>
          <p:nvPr/>
        </p:nvSpPr>
        <p:spPr>
          <a:xfrm>
            <a:off x="3563281" y="132217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39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7FCB24C3-504D-9F31-B6B5-4DA241134D1D}"/>
              </a:ext>
            </a:extLst>
          </p:cNvPr>
          <p:cNvSpPr txBox="1"/>
          <p:nvPr/>
        </p:nvSpPr>
        <p:spPr>
          <a:xfrm>
            <a:off x="3563281" y="159071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40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DF50068D-C9D2-236D-AF31-BDF13DBBFDC9}"/>
              </a:ext>
            </a:extLst>
          </p:cNvPr>
          <p:cNvSpPr txBox="1"/>
          <p:nvPr/>
        </p:nvSpPr>
        <p:spPr>
          <a:xfrm>
            <a:off x="3563281" y="185924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41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6C26F212-2562-C36B-53C1-E4497C79DA4A}"/>
              </a:ext>
            </a:extLst>
          </p:cNvPr>
          <p:cNvSpPr txBox="1"/>
          <p:nvPr/>
        </p:nvSpPr>
        <p:spPr>
          <a:xfrm>
            <a:off x="3563281" y="21277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42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D137BEF8-DF56-4007-FC7A-A7612D7B6F42}"/>
              </a:ext>
            </a:extLst>
          </p:cNvPr>
          <p:cNvSpPr txBox="1"/>
          <p:nvPr/>
        </p:nvSpPr>
        <p:spPr>
          <a:xfrm>
            <a:off x="3563281" y="2390147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43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7D685524-1091-B2DD-EA36-4819755E4AD9}"/>
              </a:ext>
            </a:extLst>
          </p:cNvPr>
          <p:cNvSpPr txBox="1"/>
          <p:nvPr/>
        </p:nvSpPr>
        <p:spPr>
          <a:xfrm>
            <a:off x="3563281" y="268229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44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A8A5E665-8B79-E015-DB95-EC979D04C4C4}"/>
              </a:ext>
            </a:extLst>
          </p:cNvPr>
          <p:cNvSpPr txBox="1"/>
          <p:nvPr/>
        </p:nvSpPr>
        <p:spPr>
          <a:xfrm>
            <a:off x="3563281" y="295082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45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493C8994-215A-7878-B78E-5B2D6E61631C}"/>
              </a:ext>
            </a:extLst>
          </p:cNvPr>
          <p:cNvSpPr txBox="1"/>
          <p:nvPr/>
        </p:nvSpPr>
        <p:spPr>
          <a:xfrm>
            <a:off x="3563281" y="3189959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46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A7A0FEC9-21C0-E773-8B30-DB54D0FA7E23}"/>
              </a:ext>
            </a:extLst>
          </p:cNvPr>
          <p:cNvSpPr txBox="1"/>
          <p:nvPr/>
        </p:nvSpPr>
        <p:spPr>
          <a:xfrm>
            <a:off x="3579632" y="346549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47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8167C13E-638D-2655-565E-15C5374A6AE7}"/>
              </a:ext>
            </a:extLst>
          </p:cNvPr>
          <p:cNvSpPr txBox="1"/>
          <p:nvPr/>
        </p:nvSpPr>
        <p:spPr>
          <a:xfrm>
            <a:off x="3563281" y="369753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48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D4732DFF-E47B-EC37-FA07-31D1F8D60C01}"/>
              </a:ext>
            </a:extLst>
          </p:cNvPr>
          <p:cNvSpPr txBox="1"/>
          <p:nvPr/>
        </p:nvSpPr>
        <p:spPr>
          <a:xfrm>
            <a:off x="3563281" y="396607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49</a:t>
            </a: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4F0365F9-A650-0A31-17C9-A5F2E93823EA}"/>
              </a:ext>
            </a:extLst>
          </p:cNvPr>
          <p:cNvSpPr txBox="1"/>
          <p:nvPr/>
        </p:nvSpPr>
        <p:spPr>
          <a:xfrm>
            <a:off x="3563281" y="423460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50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265EE6F1-3520-47A6-58F9-F83BC466079E}"/>
              </a:ext>
            </a:extLst>
          </p:cNvPr>
          <p:cNvSpPr txBox="1"/>
          <p:nvPr/>
        </p:nvSpPr>
        <p:spPr>
          <a:xfrm>
            <a:off x="3563281" y="4496973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51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9D425C7A-6E05-4110-DAA4-8E44C8BDB3C3}"/>
              </a:ext>
            </a:extLst>
          </p:cNvPr>
          <p:cNvSpPr txBox="1"/>
          <p:nvPr/>
        </p:nvSpPr>
        <p:spPr>
          <a:xfrm>
            <a:off x="3563281" y="478911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52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C717124D-FFE2-6DC0-E99B-ECFC2F6FD542}"/>
              </a:ext>
            </a:extLst>
          </p:cNvPr>
          <p:cNvSpPr txBox="1"/>
          <p:nvPr/>
        </p:nvSpPr>
        <p:spPr>
          <a:xfrm>
            <a:off x="3563281" y="505765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53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C40BA793-A6CE-6125-B622-02700773239E}"/>
              </a:ext>
            </a:extLst>
          </p:cNvPr>
          <p:cNvSpPr txBox="1"/>
          <p:nvPr/>
        </p:nvSpPr>
        <p:spPr>
          <a:xfrm>
            <a:off x="3563281" y="532619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54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DA24675D-A0C6-A1E3-D329-54A56F053709}"/>
              </a:ext>
            </a:extLst>
          </p:cNvPr>
          <p:cNvSpPr txBox="1"/>
          <p:nvPr/>
        </p:nvSpPr>
        <p:spPr>
          <a:xfrm>
            <a:off x="3563281" y="560455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55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5AE84DAE-0EA4-2613-7528-D7D54FD17DF8}"/>
              </a:ext>
            </a:extLst>
          </p:cNvPr>
          <p:cNvSpPr txBox="1"/>
          <p:nvPr/>
        </p:nvSpPr>
        <p:spPr>
          <a:xfrm>
            <a:off x="3563281" y="587309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56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93F1C377-2A16-DF79-2B23-AB805F675AB1}"/>
              </a:ext>
            </a:extLst>
          </p:cNvPr>
          <p:cNvSpPr txBox="1"/>
          <p:nvPr/>
        </p:nvSpPr>
        <p:spPr>
          <a:xfrm>
            <a:off x="3691177" y="6164091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57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5E5552B9-47E6-7446-3EF7-0FBDEE122B9E}"/>
              </a:ext>
            </a:extLst>
          </p:cNvPr>
          <p:cNvSpPr txBox="1"/>
          <p:nvPr/>
        </p:nvSpPr>
        <p:spPr>
          <a:xfrm>
            <a:off x="4764798" y="132217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58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D9F859DF-7E55-20DA-6E88-7284273F54BE}"/>
              </a:ext>
            </a:extLst>
          </p:cNvPr>
          <p:cNvSpPr txBox="1"/>
          <p:nvPr/>
        </p:nvSpPr>
        <p:spPr>
          <a:xfrm>
            <a:off x="4764798" y="159071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59</a:t>
            </a: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8FE84A8F-CBE6-74D1-493B-0A350C174F50}"/>
              </a:ext>
            </a:extLst>
          </p:cNvPr>
          <p:cNvSpPr txBox="1"/>
          <p:nvPr/>
        </p:nvSpPr>
        <p:spPr>
          <a:xfrm>
            <a:off x="4764798" y="185924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60</a:t>
            </a: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F1303F3E-009F-3176-C324-16CBBC5B780C}"/>
              </a:ext>
            </a:extLst>
          </p:cNvPr>
          <p:cNvSpPr txBox="1"/>
          <p:nvPr/>
        </p:nvSpPr>
        <p:spPr>
          <a:xfrm>
            <a:off x="4764798" y="21277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61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4BD37CAD-FC32-F587-3338-6C1C2F5088FC}"/>
              </a:ext>
            </a:extLst>
          </p:cNvPr>
          <p:cNvSpPr txBox="1"/>
          <p:nvPr/>
        </p:nvSpPr>
        <p:spPr>
          <a:xfrm>
            <a:off x="4764798" y="2390147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62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473D14EF-FC24-98C1-7508-AA65459193C1}"/>
              </a:ext>
            </a:extLst>
          </p:cNvPr>
          <p:cNvSpPr txBox="1"/>
          <p:nvPr/>
        </p:nvSpPr>
        <p:spPr>
          <a:xfrm>
            <a:off x="4764798" y="268229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63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931A15CB-89C3-5E6F-AAA0-38594A032D5B}"/>
              </a:ext>
            </a:extLst>
          </p:cNvPr>
          <p:cNvSpPr txBox="1"/>
          <p:nvPr/>
        </p:nvSpPr>
        <p:spPr>
          <a:xfrm>
            <a:off x="4764798" y="295082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64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5C18D9E4-22CE-8C6F-57FD-8F4C5612CB45}"/>
              </a:ext>
            </a:extLst>
          </p:cNvPr>
          <p:cNvSpPr txBox="1"/>
          <p:nvPr/>
        </p:nvSpPr>
        <p:spPr>
          <a:xfrm>
            <a:off x="4764798" y="3189959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65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96B60E81-B2C2-7C31-7404-1ED68F29E47C}"/>
              </a:ext>
            </a:extLst>
          </p:cNvPr>
          <p:cNvSpPr txBox="1"/>
          <p:nvPr/>
        </p:nvSpPr>
        <p:spPr>
          <a:xfrm>
            <a:off x="4764798" y="342900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66</a:t>
            </a: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B27CD8CC-D5C5-6677-6415-B56600044E9E}"/>
              </a:ext>
            </a:extLst>
          </p:cNvPr>
          <p:cNvSpPr txBox="1"/>
          <p:nvPr/>
        </p:nvSpPr>
        <p:spPr>
          <a:xfrm>
            <a:off x="4764798" y="369753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67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98D326FE-9CA4-B820-D987-B8324976C509}"/>
              </a:ext>
            </a:extLst>
          </p:cNvPr>
          <p:cNvSpPr txBox="1"/>
          <p:nvPr/>
        </p:nvSpPr>
        <p:spPr>
          <a:xfrm>
            <a:off x="4764798" y="396607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68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410013D4-FF4D-C54D-3B05-D5904C6DA04A}"/>
              </a:ext>
            </a:extLst>
          </p:cNvPr>
          <p:cNvSpPr txBox="1"/>
          <p:nvPr/>
        </p:nvSpPr>
        <p:spPr>
          <a:xfrm>
            <a:off x="4764798" y="423460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69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499481FA-B7BD-9247-728A-82CDD40A33A7}"/>
              </a:ext>
            </a:extLst>
          </p:cNvPr>
          <p:cNvSpPr txBox="1"/>
          <p:nvPr/>
        </p:nvSpPr>
        <p:spPr>
          <a:xfrm>
            <a:off x="4764798" y="4496973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70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EC252201-8826-35B1-3E34-48200F7339F4}"/>
              </a:ext>
            </a:extLst>
          </p:cNvPr>
          <p:cNvSpPr txBox="1"/>
          <p:nvPr/>
        </p:nvSpPr>
        <p:spPr>
          <a:xfrm>
            <a:off x="4764798" y="478911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71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C93DC256-5B32-D383-3796-98180E163904}"/>
              </a:ext>
            </a:extLst>
          </p:cNvPr>
          <p:cNvSpPr txBox="1"/>
          <p:nvPr/>
        </p:nvSpPr>
        <p:spPr>
          <a:xfrm>
            <a:off x="4764798" y="505765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72</a:t>
            </a:r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D8C58503-8A9C-227A-48A1-E27658E55561}"/>
              </a:ext>
            </a:extLst>
          </p:cNvPr>
          <p:cNvSpPr txBox="1"/>
          <p:nvPr/>
        </p:nvSpPr>
        <p:spPr>
          <a:xfrm>
            <a:off x="4764798" y="532619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73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AD73B488-0B49-21CF-8F46-E4710398C067}"/>
              </a:ext>
            </a:extLst>
          </p:cNvPr>
          <p:cNvSpPr txBox="1"/>
          <p:nvPr/>
        </p:nvSpPr>
        <p:spPr>
          <a:xfrm>
            <a:off x="4764798" y="560455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74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BC438488-DE89-77B4-971B-F8B62521643C}"/>
              </a:ext>
            </a:extLst>
          </p:cNvPr>
          <p:cNvSpPr txBox="1"/>
          <p:nvPr/>
        </p:nvSpPr>
        <p:spPr>
          <a:xfrm>
            <a:off x="4764798" y="587309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75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BB8DCC1C-B27F-7D24-D021-60CF53DA5448}"/>
              </a:ext>
            </a:extLst>
          </p:cNvPr>
          <p:cNvSpPr txBox="1"/>
          <p:nvPr/>
        </p:nvSpPr>
        <p:spPr>
          <a:xfrm>
            <a:off x="4764798" y="61710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76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B9F1E85F-5B8F-74F8-2FBF-CE2A323702AA}"/>
              </a:ext>
            </a:extLst>
          </p:cNvPr>
          <p:cNvSpPr txBox="1"/>
          <p:nvPr/>
        </p:nvSpPr>
        <p:spPr>
          <a:xfrm>
            <a:off x="5966315" y="132217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77</a:t>
            </a:r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90823AF1-B613-FD80-843A-60E11037CCC5}"/>
              </a:ext>
            </a:extLst>
          </p:cNvPr>
          <p:cNvSpPr txBox="1"/>
          <p:nvPr/>
        </p:nvSpPr>
        <p:spPr>
          <a:xfrm>
            <a:off x="5966315" y="159071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78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645F166C-A8D6-6098-D897-2A87491EA08C}"/>
              </a:ext>
            </a:extLst>
          </p:cNvPr>
          <p:cNvSpPr txBox="1"/>
          <p:nvPr/>
        </p:nvSpPr>
        <p:spPr>
          <a:xfrm>
            <a:off x="5966315" y="185924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79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2CEC5814-1738-44CF-1285-2EAB0F196EE8}"/>
              </a:ext>
            </a:extLst>
          </p:cNvPr>
          <p:cNvSpPr txBox="1"/>
          <p:nvPr/>
        </p:nvSpPr>
        <p:spPr>
          <a:xfrm>
            <a:off x="5966315" y="21277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80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701BFCB4-9BE6-B8AA-7A0F-7AFC52F22C28}"/>
              </a:ext>
            </a:extLst>
          </p:cNvPr>
          <p:cNvSpPr txBox="1"/>
          <p:nvPr/>
        </p:nvSpPr>
        <p:spPr>
          <a:xfrm>
            <a:off x="5966315" y="2390147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81</a:t>
            </a:r>
          </a:p>
        </p:txBody>
      </p:sp>
      <p:sp>
        <p:nvSpPr>
          <p:cNvPr id="166" name="CasellaDiTesto 165">
            <a:extLst>
              <a:ext uri="{FF2B5EF4-FFF2-40B4-BE49-F238E27FC236}">
                <a16:creationId xmlns:a16="http://schemas.microsoft.com/office/drawing/2014/main" id="{93BF777C-E0D1-8F06-B4BE-43607C0C0855}"/>
              </a:ext>
            </a:extLst>
          </p:cNvPr>
          <p:cNvSpPr txBox="1"/>
          <p:nvPr/>
        </p:nvSpPr>
        <p:spPr>
          <a:xfrm>
            <a:off x="5966315" y="268229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82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3A946C74-E4CA-2A0C-6710-41D817939EA4}"/>
              </a:ext>
            </a:extLst>
          </p:cNvPr>
          <p:cNvSpPr txBox="1"/>
          <p:nvPr/>
        </p:nvSpPr>
        <p:spPr>
          <a:xfrm>
            <a:off x="5966315" y="295082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83</a:t>
            </a:r>
          </a:p>
        </p:txBody>
      </p:sp>
      <p:sp>
        <p:nvSpPr>
          <p:cNvPr id="168" name="CasellaDiTesto 167">
            <a:extLst>
              <a:ext uri="{FF2B5EF4-FFF2-40B4-BE49-F238E27FC236}">
                <a16:creationId xmlns:a16="http://schemas.microsoft.com/office/drawing/2014/main" id="{D4E5DAA4-2A4D-C543-F81F-24C56EA69BED}"/>
              </a:ext>
            </a:extLst>
          </p:cNvPr>
          <p:cNvSpPr txBox="1"/>
          <p:nvPr/>
        </p:nvSpPr>
        <p:spPr>
          <a:xfrm>
            <a:off x="5966315" y="3189959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84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46D9C3E2-73B1-9BAF-734A-9D3E5108E574}"/>
              </a:ext>
            </a:extLst>
          </p:cNvPr>
          <p:cNvSpPr txBox="1"/>
          <p:nvPr/>
        </p:nvSpPr>
        <p:spPr>
          <a:xfrm>
            <a:off x="5966315" y="342900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85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3E34FADA-91D8-F927-D45F-BC77028D0209}"/>
              </a:ext>
            </a:extLst>
          </p:cNvPr>
          <p:cNvSpPr txBox="1"/>
          <p:nvPr/>
        </p:nvSpPr>
        <p:spPr>
          <a:xfrm>
            <a:off x="5966315" y="3697536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86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7A19BB9C-8E0D-ECB7-A68C-BB7409610A6F}"/>
              </a:ext>
            </a:extLst>
          </p:cNvPr>
          <p:cNvSpPr txBox="1"/>
          <p:nvPr/>
        </p:nvSpPr>
        <p:spPr>
          <a:xfrm>
            <a:off x="5966315" y="396607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87</a:t>
            </a: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1FAAF0C7-E1E9-EDDB-65C3-DB1A3A00AE4F}"/>
              </a:ext>
            </a:extLst>
          </p:cNvPr>
          <p:cNvSpPr txBox="1"/>
          <p:nvPr/>
        </p:nvSpPr>
        <p:spPr>
          <a:xfrm>
            <a:off x="5966315" y="423460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88</a:t>
            </a:r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7A7AA8DD-565F-D38A-D948-20913CBEF0B9}"/>
              </a:ext>
            </a:extLst>
          </p:cNvPr>
          <p:cNvSpPr txBox="1"/>
          <p:nvPr/>
        </p:nvSpPr>
        <p:spPr>
          <a:xfrm>
            <a:off x="5966315" y="4496973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89</a:t>
            </a:r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D7451852-8080-E373-7219-655F3F4E4663}"/>
              </a:ext>
            </a:extLst>
          </p:cNvPr>
          <p:cNvSpPr txBox="1"/>
          <p:nvPr/>
        </p:nvSpPr>
        <p:spPr>
          <a:xfrm>
            <a:off x="5966315" y="478911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90</a:t>
            </a:r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C8504B5C-B2A1-E437-B247-EB33FBABBA2A}"/>
              </a:ext>
            </a:extLst>
          </p:cNvPr>
          <p:cNvSpPr txBox="1"/>
          <p:nvPr/>
        </p:nvSpPr>
        <p:spPr>
          <a:xfrm>
            <a:off x="5966315" y="505765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91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BF34945F-4A91-A275-AC63-7376DE781F8C}"/>
              </a:ext>
            </a:extLst>
          </p:cNvPr>
          <p:cNvSpPr txBox="1"/>
          <p:nvPr/>
        </p:nvSpPr>
        <p:spPr>
          <a:xfrm>
            <a:off x="5966315" y="5326190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92</a:t>
            </a: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844C534C-F4D6-4913-D30B-891CAF034C37}"/>
              </a:ext>
            </a:extLst>
          </p:cNvPr>
          <p:cNvSpPr txBox="1"/>
          <p:nvPr/>
        </p:nvSpPr>
        <p:spPr>
          <a:xfrm>
            <a:off x="5966315" y="5604558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93</a:t>
            </a:r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E80748D1-84D9-2BBB-475C-7FFBD1EB1EA4}"/>
              </a:ext>
            </a:extLst>
          </p:cNvPr>
          <p:cNvSpPr txBox="1"/>
          <p:nvPr/>
        </p:nvSpPr>
        <p:spPr>
          <a:xfrm>
            <a:off x="5966315" y="5873094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94</a:t>
            </a:r>
          </a:p>
        </p:txBody>
      </p: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399EF91A-9256-3680-C49C-7D80395A7D13}"/>
              </a:ext>
            </a:extLst>
          </p:cNvPr>
          <p:cNvSpPr txBox="1"/>
          <p:nvPr/>
        </p:nvSpPr>
        <p:spPr>
          <a:xfrm>
            <a:off x="5966315" y="6171082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95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0C967475-F17F-7373-956B-5FB7004F6D2B}"/>
              </a:ext>
            </a:extLst>
          </p:cNvPr>
          <p:cNvSpPr txBox="1"/>
          <p:nvPr/>
        </p:nvSpPr>
        <p:spPr>
          <a:xfrm>
            <a:off x="7188975" y="1318313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96</a:t>
            </a: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5F417C74-6FC2-8A93-02A6-01CE492DF268}"/>
              </a:ext>
            </a:extLst>
          </p:cNvPr>
          <p:cNvSpPr txBox="1"/>
          <p:nvPr/>
        </p:nvSpPr>
        <p:spPr>
          <a:xfrm>
            <a:off x="7188975" y="1586849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97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875B5778-C4F9-EAEF-F7D7-281C58DF3ADF}"/>
              </a:ext>
            </a:extLst>
          </p:cNvPr>
          <p:cNvSpPr txBox="1"/>
          <p:nvPr/>
        </p:nvSpPr>
        <p:spPr>
          <a:xfrm>
            <a:off x="7188975" y="1855385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98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07273ADE-94AD-9BDF-ACDB-D50C875EC2C3}"/>
              </a:ext>
            </a:extLst>
          </p:cNvPr>
          <p:cNvSpPr txBox="1"/>
          <p:nvPr/>
        </p:nvSpPr>
        <p:spPr>
          <a:xfrm>
            <a:off x="7290270" y="2123433"/>
            <a:ext cx="288493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99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184" name="CasellaDiTesto 183">
            <a:extLst>
              <a:ext uri="{FF2B5EF4-FFF2-40B4-BE49-F238E27FC236}">
                <a16:creationId xmlns:a16="http://schemas.microsoft.com/office/drawing/2014/main" id="{752DDAD8-CE12-18C5-945B-397307328252}"/>
              </a:ext>
            </a:extLst>
          </p:cNvPr>
          <p:cNvSpPr txBox="1"/>
          <p:nvPr/>
        </p:nvSpPr>
        <p:spPr>
          <a:xfrm>
            <a:off x="7164116" y="2386806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100</a:t>
            </a:r>
          </a:p>
        </p:txBody>
      </p:sp>
      <p:sp>
        <p:nvSpPr>
          <p:cNvPr id="218" name="CasellaDiTesto 217">
            <a:extLst>
              <a:ext uri="{FF2B5EF4-FFF2-40B4-BE49-F238E27FC236}">
                <a16:creationId xmlns:a16="http://schemas.microsoft.com/office/drawing/2014/main" id="{23C51B0B-5CD3-0A86-5896-ECD700E558B4}"/>
              </a:ext>
            </a:extLst>
          </p:cNvPr>
          <p:cNvSpPr txBox="1"/>
          <p:nvPr/>
        </p:nvSpPr>
        <p:spPr>
          <a:xfrm>
            <a:off x="7164116" y="2659705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1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19" name="CasellaDiTesto 218">
            <a:extLst>
              <a:ext uri="{FF2B5EF4-FFF2-40B4-BE49-F238E27FC236}">
                <a16:creationId xmlns:a16="http://schemas.microsoft.com/office/drawing/2014/main" id="{C820C6F0-45EF-8B0E-48C9-36B97F8B7A12}"/>
              </a:ext>
            </a:extLst>
          </p:cNvPr>
          <p:cNvSpPr txBox="1"/>
          <p:nvPr/>
        </p:nvSpPr>
        <p:spPr>
          <a:xfrm>
            <a:off x="7164116" y="2925157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2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20" name="CasellaDiTesto 219">
            <a:extLst>
              <a:ext uri="{FF2B5EF4-FFF2-40B4-BE49-F238E27FC236}">
                <a16:creationId xmlns:a16="http://schemas.microsoft.com/office/drawing/2014/main" id="{F32E1196-E72A-32F3-E21B-763D0BC8A70B}"/>
              </a:ext>
            </a:extLst>
          </p:cNvPr>
          <p:cNvSpPr txBox="1"/>
          <p:nvPr/>
        </p:nvSpPr>
        <p:spPr>
          <a:xfrm>
            <a:off x="7164116" y="3208726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21" name="CasellaDiTesto 220">
            <a:extLst>
              <a:ext uri="{FF2B5EF4-FFF2-40B4-BE49-F238E27FC236}">
                <a16:creationId xmlns:a16="http://schemas.microsoft.com/office/drawing/2014/main" id="{79AE2954-4B71-0C3D-9B09-8A42880E2843}"/>
              </a:ext>
            </a:extLst>
          </p:cNvPr>
          <p:cNvSpPr txBox="1"/>
          <p:nvPr/>
        </p:nvSpPr>
        <p:spPr>
          <a:xfrm>
            <a:off x="7164116" y="3470332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22" name="CasellaDiTesto 221">
            <a:extLst>
              <a:ext uri="{FF2B5EF4-FFF2-40B4-BE49-F238E27FC236}">
                <a16:creationId xmlns:a16="http://schemas.microsoft.com/office/drawing/2014/main" id="{32A5DA40-9482-9C5C-A9F3-5F1C6B9360A4}"/>
              </a:ext>
            </a:extLst>
          </p:cNvPr>
          <p:cNvSpPr txBox="1"/>
          <p:nvPr/>
        </p:nvSpPr>
        <p:spPr>
          <a:xfrm>
            <a:off x="7164116" y="3746415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5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23" name="CasellaDiTesto 222">
            <a:extLst>
              <a:ext uri="{FF2B5EF4-FFF2-40B4-BE49-F238E27FC236}">
                <a16:creationId xmlns:a16="http://schemas.microsoft.com/office/drawing/2014/main" id="{838A8709-5114-5F7F-630F-84DE60CD9395}"/>
              </a:ext>
            </a:extLst>
          </p:cNvPr>
          <p:cNvSpPr txBox="1"/>
          <p:nvPr/>
        </p:nvSpPr>
        <p:spPr>
          <a:xfrm>
            <a:off x="7164116" y="4019314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106</a:t>
            </a:r>
          </a:p>
        </p:txBody>
      </p:sp>
      <p:sp>
        <p:nvSpPr>
          <p:cNvPr id="224" name="CasellaDiTesto 223">
            <a:extLst>
              <a:ext uri="{FF2B5EF4-FFF2-40B4-BE49-F238E27FC236}">
                <a16:creationId xmlns:a16="http://schemas.microsoft.com/office/drawing/2014/main" id="{681E0E04-3B62-4D5C-BEDB-64600DA6D4DE}"/>
              </a:ext>
            </a:extLst>
          </p:cNvPr>
          <p:cNvSpPr txBox="1"/>
          <p:nvPr/>
        </p:nvSpPr>
        <p:spPr>
          <a:xfrm>
            <a:off x="7164116" y="4284766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107</a:t>
            </a:r>
          </a:p>
        </p:txBody>
      </p: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75A89EFB-DD5B-5943-9ECD-C83003769F19}"/>
              </a:ext>
            </a:extLst>
          </p:cNvPr>
          <p:cNvSpPr txBox="1"/>
          <p:nvPr/>
        </p:nvSpPr>
        <p:spPr>
          <a:xfrm>
            <a:off x="7164116" y="4568335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108</a:t>
            </a:r>
          </a:p>
        </p:txBody>
      </p: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F6A32D7C-19FD-2BCF-1826-F88E7CEEAB8D}"/>
              </a:ext>
            </a:extLst>
          </p:cNvPr>
          <p:cNvSpPr txBox="1"/>
          <p:nvPr/>
        </p:nvSpPr>
        <p:spPr>
          <a:xfrm>
            <a:off x="7164116" y="4829941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109</a:t>
            </a:r>
          </a:p>
        </p:txBody>
      </p:sp>
      <p:sp>
        <p:nvSpPr>
          <p:cNvPr id="227" name="CasellaDiTesto 226">
            <a:extLst>
              <a:ext uri="{FF2B5EF4-FFF2-40B4-BE49-F238E27FC236}">
                <a16:creationId xmlns:a16="http://schemas.microsoft.com/office/drawing/2014/main" id="{0172B58D-A08E-1518-7357-C2E4B659F0D3}"/>
              </a:ext>
            </a:extLst>
          </p:cNvPr>
          <p:cNvSpPr txBox="1"/>
          <p:nvPr/>
        </p:nvSpPr>
        <p:spPr>
          <a:xfrm>
            <a:off x="7164116" y="5091547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110</a:t>
            </a:r>
          </a:p>
        </p:txBody>
      </p:sp>
      <p:sp>
        <p:nvSpPr>
          <p:cNvPr id="228" name="CasellaDiTesto 227">
            <a:extLst>
              <a:ext uri="{FF2B5EF4-FFF2-40B4-BE49-F238E27FC236}">
                <a16:creationId xmlns:a16="http://schemas.microsoft.com/office/drawing/2014/main" id="{6A267267-C8B4-2313-15F1-12A7BE4942AB}"/>
              </a:ext>
            </a:extLst>
          </p:cNvPr>
          <p:cNvSpPr txBox="1"/>
          <p:nvPr/>
        </p:nvSpPr>
        <p:spPr>
          <a:xfrm>
            <a:off x="7164116" y="5364446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1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29" name="CasellaDiTesto 228">
            <a:extLst>
              <a:ext uri="{FF2B5EF4-FFF2-40B4-BE49-F238E27FC236}">
                <a16:creationId xmlns:a16="http://schemas.microsoft.com/office/drawing/2014/main" id="{3A3F847E-E420-EB4B-423B-7EE32F76A57B}"/>
              </a:ext>
            </a:extLst>
          </p:cNvPr>
          <p:cNvSpPr txBox="1"/>
          <p:nvPr/>
        </p:nvSpPr>
        <p:spPr>
          <a:xfrm>
            <a:off x="7164116" y="5629898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2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30" name="CasellaDiTesto 229">
            <a:extLst>
              <a:ext uri="{FF2B5EF4-FFF2-40B4-BE49-F238E27FC236}">
                <a16:creationId xmlns:a16="http://schemas.microsoft.com/office/drawing/2014/main" id="{1AA24B21-E3BF-E4EB-19C7-51D713FEF092}"/>
              </a:ext>
            </a:extLst>
          </p:cNvPr>
          <p:cNvSpPr txBox="1"/>
          <p:nvPr/>
        </p:nvSpPr>
        <p:spPr>
          <a:xfrm>
            <a:off x="7220007" y="5902485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3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31" name="CasellaDiTesto 230">
            <a:extLst>
              <a:ext uri="{FF2B5EF4-FFF2-40B4-BE49-F238E27FC236}">
                <a16:creationId xmlns:a16="http://schemas.microsoft.com/office/drawing/2014/main" id="{A1A592F8-08BA-516F-B871-5C09AF0B14DC}"/>
              </a:ext>
            </a:extLst>
          </p:cNvPr>
          <p:cNvSpPr txBox="1"/>
          <p:nvPr/>
        </p:nvSpPr>
        <p:spPr>
          <a:xfrm>
            <a:off x="7164116" y="6175073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</a:t>
            </a:r>
            <a:r>
              <a:rPr lang="it-IT" sz="1100" dirty="0">
                <a:solidFill>
                  <a:srgbClr val="004C6C"/>
                </a:solidFill>
                <a:latin typeface="Century Gothic" panose="020B0502020202020204" pitchFamily="34" charset="0"/>
              </a:rPr>
              <a:t>4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4C6C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32" name="CasellaDiTesto 231">
            <a:extLst>
              <a:ext uri="{FF2B5EF4-FFF2-40B4-BE49-F238E27FC236}">
                <a16:creationId xmlns:a16="http://schemas.microsoft.com/office/drawing/2014/main" id="{9A122857-9150-CBAB-F6C9-7F7155054B55}"/>
              </a:ext>
            </a:extLst>
          </p:cNvPr>
          <p:cNvSpPr txBox="1"/>
          <p:nvPr/>
        </p:nvSpPr>
        <p:spPr>
          <a:xfrm>
            <a:off x="8402052" y="1320880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115</a:t>
            </a:r>
          </a:p>
        </p:txBody>
      </p:sp>
      <p:sp>
        <p:nvSpPr>
          <p:cNvPr id="233" name="CasellaDiTesto 232">
            <a:extLst>
              <a:ext uri="{FF2B5EF4-FFF2-40B4-BE49-F238E27FC236}">
                <a16:creationId xmlns:a16="http://schemas.microsoft.com/office/drawing/2014/main" id="{2D0DB7CF-FBBE-CDBF-9192-A281F0B3B9C0}"/>
              </a:ext>
            </a:extLst>
          </p:cNvPr>
          <p:cNvSpPr txBox="1"/>
          <p:nvPr/>
        </p:nvSpPr>
        <p:spPr>
          <a:xfrm>
            <a:off x="8402052" y="1593779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116</a:t>
            </a:r>
          </a:p>
        </p:txBody>
      </p:sp>
      <p:sp>
        <p:nvSpPr>
          <p:cNvPr id="234" name="CasellaDiTesto 233">
            <a:extLst>
              <a:ext uri="{FF2B5EF4-FFF2-40B4-BE49-F238E27FC236}">
                <a16:creationId xmlns:a16="http://schemas.microsoft.com/office/drawing/2014/main" id="{DB662AAD-3E76-59FC-5C16-DDB5FE8F2A67}"/>
              </a:ext>
            </a:extLst>
          </p:cNvPr>
          <p:cNvSpPr txBox="1"/>
          <p:nvPr/>
        </p:nvSpPr>
        <p:spPr>
          <a:xfrm>
            <a:off x="8402052" y="1859231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117</a:t>
            </a:r>
          </a:p>
        </p:txBody>
      </p:sp>
      <p:sp>
        <p:nvSpPr>
          <p:cNvPr id="235" name="CasellaDiTesto 234">
            <a:extLst>
              <a:ext uri="{FF2B5EF4-FFF2-40B4-BE49-F238E27FC236}">
                <a16:creationId xmlns:a16="http://schemas.microsoft.com/office/drawing/2014/main" id="{BCE478D5-01E1-EC35-398E-90DB8E36A0E8}"/>
              </a:ext>
            </a:extLst>
          </p:cNvPr>
          <p:cNvSpPr txBox="1"/>
          <p:nvPr/>
        </p:nvSpPr>
        <p:spPr>
          <a:xfrm>
            <a:off x="8402052" y="2142800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118</a:t>
            </a:r>
          </a:p>
        </p:txBody>
      </p:sp>
      <p:sp>
        <p:nvSpPr>
          <p:cNvPr id="236" name="CasellaDiTesto 235">
            <a:extLst>
              <a:ext uri="{FF2B5EF4-FFF2-40B4-BE49-F238E27FC236}">
                <a16:creationId xmlns:a16="http://schemas.microsoft.com/office/drawing/2014/main" id="{E3101C8C-E6B1-7F08-D4B6-A49B4B6AC85D}"/>
              </a:ext>
            </a:extLst>
          </p:cNvPr>
          <p:cNvSpPr txBox="1"/>
          <p:nvPr/>
        </p:nvSpPr>
        <p:spPr>
          <a:xfrm>
            <a:off x="8402052" y="2404406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119</a:t>
            </a:r>
          </a:p>
        </p:txBody>
      </p:sp>
      <p:sp>
        <p:nvSpPr>
          <p:cNvPr id="237" name="CasellaDiTesto 236">
            <a:extLst>
              <a:ext uri="{FF2B5EF4-FFF2-40B4-BE49-F238E27FC236}">
                <a16:creationId xmlns:a16="http://schemas.microsoft.com/office/drawing/2014/main" id="{E1DD0F87-4C3D-416A-2A30-D1B4C67527C5}"/>
              </a:ext>
            </a:extLst>
          </p:cNvPr>
          <p:cNvSpPr txBox="1"/>
          <p:nvPr/>
        </p:nvSpPr>
        <p:spPr>
          <a:xfrm>
            <a:off x="8402052" y="2680489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120</a:t>
            </a:r>
          </a:p>
        </p:txBody>
      </p:sp>
      <p:sp>
        <p:nvSpPr>
          <p:cNvPr id="238" name="CasellaDiTesto 237">
            <a:extLst>
              <a:ext uri="{FF2B5EF4-FFF2-40B4-BE49-F238E27FC236}">
                <a16:creationId xmlns:a16="http://schemas.microsoft.com/office/drawing/2014/main" id="{775B3C87-09DE-1AD5-35B2-C7C5CD5702FB}"/>
              </a:ext>
            </a:extLst>
          </p:cNvPr>
          <p:cNvSpPr txBox="1"/>
          <p:nvPr/>
        </p:nvSpPr>
        <p:spPr>
          <a:xfrm>
            <a:off x="8402052" y="2953388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121</a:t>
            </a:r>
          </a:p>
        </p:txBody>
      </p:sp>
      <p:sp>
        <p:nvSpPr>
          <p:cNvPr id="239" name="CasellaDiTesto 238">
            <a:extLst>
              <a:ext uri="{FF2B5EF4-FFF2-40B4-BE49-F238E27FC236}">
                <a16:creationId xmlns:a16="http://schemas.microsoft.com/office/drawing/2014/main" id="{1D839717-02D3-B287-51AC-1C1DBE4ED27C}"/>
              </a:ext>
            </a:extLst>
          </p:cNvPr>
          <p:cNvSpPr txBox="1"/>
          <p:nvPr/>
        </p:nvSpPr>
        <p:spPr>
          <a:xfrm>
            <a:off x="8402052" y="3218840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122</a:t>
            </a:r>
          </a:p>
        </p:txBody>
      </p:sp>
      <p:sp>
        <p:nvSpPr>
          <p:cNvPr id="240" name="CasellaDiTesto 239">
            <a:extLst>
              <a:ext uri="{FF2B5EF4-FFF2-40B4-BE49-F238E27FC236}">
                <a16:creationId xmlns:a16="http://schemas.microsoft.com/office/drawing/2014/main" id="{818F9874-C9F6-3B72-80BA-C8E65075FA12}"/>
              </a:ext>
            </a:extLst>
          </p:cNvPr>
          <p:cNvSpPr txBox="1"/>
          <p:nvPr/>
        </p:nvSpPr>
        <p:spPr>
          <a:xfrm>
            <a:off x="8402052" y="3502409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123</a:t>
            </a:r>
          </a:p>
        </p:txBody>
      </p:sp>
      <p:sp>
        <p:nvSpPr>
          <p:cNvPr id="241" name="CasellaDiTesto 240">
            <a:extLst>
              <a:ext uri="{FF2B5EF4-FFF2-40B4-BE49-F238E27FC236}">
                <a16:creationId xmlns:a16="http://schemas.microsoft.com/office/drawing/2014/main" id="{1590A475-E6C4-CA37-C833-A5C3935FE06F}"/>
              </a:ext>
            </a:extLst>
          </p:cNvPr>
          <p:cNvSpPr txBox="1"/>
          <p:nvPr/>
        </p:nvSpPr>
        <p:spPr>
          <a:xfrm>
            <a:off x="8402052" y="3764015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124</a:t>
            </a:r>
          </a:p>
        </p:txBody>
      </p:sp>
      <p:sp>
        <p:nvSpPr>
          <p:cNvPr id="242" name="CasellaDiTesto 241">
            <a:extLst>
              <a:ext uri="{FF2B5EF4-FFF2-40B4-BE49-F238E27FC236}">
                <a16:creationId xmlns:a16="http://schemas.microsoft.com/office/drawing/2014/main" id="{C4321E0A-913E-E4AA-C09E-CBDDE495E591}"/>
              </a:ext>
            </a:extLst>
          </p:cNvPr>
          <p:cNvSpPr txBox="1"/>
          <p:nvPr/>
        </p:nvSpPr>
        <p:spPr>
          <a:xfrm>
            <a:off x="8402052" y="4025621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125</a:t>
            </a:r>
          </a:p>
        </p:txBody>
      </p:sp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96B37878-24E2-6C36-8541-5C806E0BAFB1}"/>
              </a:ext>
            </a:extLst>
          </p:cNvPr>
          <p:cNvSpPr txBox="1"/>
          <p:nvPr/>
        </p:nvSpPr>
        <p:spPr>
          <a:xfrm>
            <a:off x="8402052" y="4298520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126</a:t>
            </a:r>
          </a:p>
        </p:txBody>
      </p:sp>
      <p:sp>
        <p:nvSpPr>
          <p:cNvPr id="244" name="CasellaDiTesto 243">
            <a:extLst>
              <a:ext uri="{FF2B5EF4-FFF2-40B4-BE49-F238E27FC236}">
                <a16:creationId xmlns:a16="http://schemas.microsoft.com/office/drawing/2014/main" id="{FB252C03-F7CD-B8B3-61D8-9279DB22C2C1}"/>
              </a:ext>
            </a:extLst>
          </p:cNvPr>
          <p:cNvSpPr txBox="1"/>
          <p:nvPr/>
        </p:nvSpPr>
        <p:spPr>
          <a:xfrm>
            <a:off x="8402052" y="4563972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127</a:t>
            </a:r>
          </a:p>
        </p:txBody>
      </p:sp>
      <p:sp>
        <p:nvSpPr>
          <p:cNvPr id="245" name="CasellaDiTesto 244">
            <a:extLst>
              <a:ext uri="{FF2B5EF4-FFF2-40B4-BE49-F238E27FC236}">
                <a16:creationId xmlns:a16="http://schemas.microsoft.com/office/drawing/2014/main" id="{96A62A25-5AA6-ABE6-41C8-2267F7E98CA4}"/>
              </a:ext>
            </a:extLst>
          </p:cNvPr>
          <p:cNvSpPr txBox="1"/>
          <p:nvPr/>
        </p:nvSpPr>
        <p:spPr>
          <a:xfrm>
            <a:off x="8402052" y="4847541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128</a:t>
            </a:r>
          </a:p>
        </p:txBody>
      </p:sp>
      <p:sp>
        <p:nvSpPr>
          <p:cNvPr id="246" name="CasellaDiTesto 245">
            <a:extLst>
              <a:ext uri="{FF2B5EF4-FFF2-40B4-BE49-F238E27FC236}">
                <a16:creationId xmlns:a16="http://schemas.microsoft.com/office/drawing/2014/main" id="{0EAEF60F-4DCD-7E67-79BF-E58025DBD111}"/>
              </a:ext>
            </a:extLst>
          </p:cNvPr>
          <p:cNvSpPr txBox="1"/>
          <p:nvPr/>
        </p:nvSpPr>
        <p:spPr>
          <a:xfrm>
            <a:off x="8402052" y="5109147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129</a:t>
            </a:r>
          </a:p>
        </p:txBody>
      </p:sp>
      <p:sp>
        <p:nvSpPr>
          <p:cNvPr id="247" name="CasellaDiTesto 246">
            <a:extLst>
              <a:ext uri="{FF2B5EF4-FFF2-40B4-BE49-F238E27FC236}">
                <a16:creationId xmlns:a16="http://schemas.microsoft.com/office/drawing/2014/main" id="{76C85CAD-CD28-568B-2565-66F548B02AEE}"/>
              </a:ext>
            </a:extLst>
          </p:cNvPr>
          <p:cNvSpPr txBox="1"/>
          <p:nvPr/>
        </p:nvSpPr>
        <p:spPr>
          <a:xfrm>
            <a:off x="8402052" y="5364446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130</a:t>
            </a:r>
          </a:p>
        </p:txBody>
      </p:sp>
      <p:sp>
        <p:nvSpPr>
          <p:cNvPr id="248" name="CasellaDiTesto 247">
            <a:extLst>
              <a:ext uri="{FF2B5EF4-FFF2-40B4-BE49-F238E27FC236}">
                <a16:creationId xmlns:a16="http://schemas.microsoft.com/office/drawing/2014/main" id="{163BB957-C102-95AF-EBED-41FAD1F758A4}"/>
              </a:ext>
            </a:extLst>
          </p:cNvPr>
          <p:cNvSpPr txBox="1"/>
          <p:nvPr/>
        </p:nvSpPr>
        <p:spPr>
          <a:xfrm>
            <a:off x="8402052" y="5629898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131</a:t>
            </a:r>
          </a:p>
        </p:txBody>
      </p:sp>
      <p:sp>
        <p:nvSpPr>
          <p:cNvPr id="249" name="CasellaDiTesto 248">
            <a:extLst>
              <a:ext uri="{FF2B5EF4-FFF2-40B4-BE49-F238E27FC236}">
                <a16:creationId xmlns:a16="http://schemas.microsoft.com/office/drawing/2014/main" id="{EB490E2F-A7B3-98EE-4373-C78B7FB4C16B}"/>
              </a:ext>
            </a:extLst>
          </p:cNvPr>
          <p:cNvSpPr txBox="1"/>
          <p:nvPr/>
        </p:nvSpPr>
        <p:spPr>
          <a:xfrm>
            <a:off x="8402052" y="5913467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132</a:t>
            </a:r>
          </a:p>
        </p:txBody>
      </p:sp>
      <p:sp>
        <p:nvSpPr>
          <p:cNvPr id="250" name="CasellaDiTesto 249">
            <a:extLst>
              <a:ext uri="{FF2B5EF4-FFF2-40B4-BE49-F238E27FC236}">
                <a16:creationId xmlns:a16="http://schemas.microsoft.com/office/drawing/2014/main" id="{65FED0C2-2F57-26B1-E13F-0A02BBCD8419}"/>
              </a:ext>
            </a:extLst>
          </p:cNvPr>
          <p:cNvSpPr txBox="1"/>
          <p:nvPr/>
        </p:nvSpPr>
        <p:spPr>
          <a:xfrm>
            <a:off x="8402052" y="6175073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133</a:t>
            </a:r>
          </a:p>
        </p:txBody>
      </p:sp>
      <p:sp>
        <p:nvSpPr>
          <p:cNvPr id="251" name="CasellaDiTesto 250">
            <a:extLst>
              <a:ext uri="{FF2B5EF4-FFF2-40B4-BE49-F238E27FC236}">
                <a16:creationId xmlns:a16="http://schemas.microsoft.com/office/drawing/2014/main" id="{948D4F24-571B-1629-34E9-E05297D04536}"/>
              </a:ext>
            </a:extLst>
          </p:cNvPr>
          <p:cNvSpPr txBox="1"/>
          <p:nvPr/>
        </p:nvSpPr>
        <p:spPr>
          <a:xfrm>
            <a:off x="9613151" y="1318313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134</a:t>
            </a:r>
          </a:p>
        </p:txBody>
      </p:sp>
      <p:sp>
        <p:nvSpPr>
          <p:cNvPr id="252" name="CasellaDiTesto 251">
            <a:extLst>
              <a:ext uri="{FF2B5EF4-FFF2-40B4-BE49-F238E27FC236}">
                <a16:creationId xmlns:a16="http://schemas.microsoft.com/office/drawing/2014/main" id="{222BA448-BD18-A8E6-BFA2-3A6450DDE8D1}"/>
              </a:ext>
            </a:extLst>
          </p:cNvPr>
          <p:cNvSpPr txBox="1"/>
          <p:nvPr/>
        </p:nvSpPr>
        <p:spPr>
          <a:xfrm>
            <a:off x="9613151" y="1591212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135</a:t>
            </a:r>
          </a:p>
        </p:txBody>
      </p:sp>
      <p:sp>
        <p:nvSpPr>
          <p:cNvPr id="253" name="CasellaDiTesto 252">
            <a:extLst>
              <a:ext uri="{FF2B5EF4-FFF2-40B4-BE49-F238E27FC236}">
                <a16:creationId xmlns:a16="http://schemas.microsoft.com/office/drawing/2014/main" id="{33D248CE-F28C-9164-0691-97DADF962744}"/>
              </a:ext>
            </a:extLst>
          </p:cNvPr>
          <p:cNvSpPr txBox="1"/>
          <p:nvPr/>
        </p:nvSpPr>
        <p:spPr>
          <a:xfrm>
            <a:off x="9613151" y="1856664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136</a:t>
            </a:r>
          </a:p>
        </p:txBody>
      </p:sp>
      <p:sp>
        <p:nvSpPr>
          <p:cNvPr id="254" name="CasellaDiTesto 253">
            <a:extLst>
              <a:ext uri="{FF2B5EF4-FFF2-40B4-BE49-F238E27FC236}">
                <a16:creationId xmlns:a16="http://schemas.microsoft.com/office/drawing/2014/main" id="{93AD435F-F696-E5D1-BD4D-095A62B5CF28}"/>
              </a:ext>
            </a:extLst>
          </p:cNvPr>
          <p:cNvSpPr txBox="1"/>
          <p:nvPr/>
        </p:nvSpPr>
        <p:spPr>
          <a:xfrm>
            <a:off x="9613151" y="2140233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137</a:t>
            </a:r>
          </a:p>
        </p:txBody>
      </p:sp>
      <p:sp>
        <p:nvSpPr>
          <p:cNvPr id="255" name="CasellaDiTesto 254">
            <a:extLst>
              <a:ext uri="{FF2B5EF4-FFF2-40B4-BE49-F238E27FC236}">
                <a16:creationId xmlns:a16="http://schemas.microsoft.com/office/drawing/2014/main" id="{5D9088F8-EA8B-3D22-5F54-F9BEF0A6357B}"/>
              </a:ext>
            </a:extLst>
          </p:cNvPr>
          <p:cNvSpPr txBox="1"/>
          <p:nvPr/>
        </p:nvSpPr>
        <p:spPr>
          <a:xfrm>
            <a:off x="9613151" y="2401839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138</a:t>
            </a:r>
          </a:p>
        </p:txBody>
      </p:sp>
      <p:sp>
        <p:nvSpPr>
          <p:cNvPr id="256" name="CasellaDiTesto 255">
            <a:extLst>
              <a:ext uri="{FF2B5EF4-FFF2-40B4-BE49-F238E27FC236}">
                <a16:creationId xmlns:a16="http://schemas.microsoft.com/office/drawing/2014/main" id="{1D426253-C453-F5E8-AA38-4D9A51C96625}"/>
              </a:ext>
            </a:extLst>
          </p:cNvPr>
          <p:cNvSpPr txBox="1"/>
          <p:nvPr/>
        </p:nvSpPr>
        <p:spPr>
          <a:xfrm>
            <a:off x="9613151" y="2677922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139</a:t>
            </a:r>
          </a:p>
        </p:txBody>
      </p:sp>
      <p:pic>
        <p:nvPicPr>
          <p:cNvPr id="258" name="Immagine 257">
            <a:extLst>
              <a:ext uri="{FF2B5EF4-FFF2-40B4-BE49-F238E27FC236}">
                <a16:creationId xmlns:a16="http://schemas.microsoft.com/office/drawing/2014/main" id="{5EEDC2A7-22A7-880A-B9B3-2D53EAC96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952198" y="2950830"/>
            <a:ext cx="247685" cy="247685"/>
          </a:xfrm>
          <a:prstGeom prst="rect">
            <a:avLst/>
          </a:prstGeom>
        </p:spPr>
      </p:pic>
      <p:sp>
        <p:nvSpPr>
          <p:cNvPr id="259" name="CasellaDiTesto 258">
            <a:extLst>
              <a:ext uri="{FF2B5EF4-FFF2-40B4-BE49-F238E27FC236}">
                <a16:creationId xmlns:a16="http://schemas.microsoft.com/office/drawing/2014/main" id="{B6FE4FAD-7017-6B0F-824B-66FD90ACB2A7}"/>
              </a:ext>
            </a:extLst>
          </p:cNvPr>
          <p:cNvSpPr txBox="1"/>
          <p:nvPr/>
        </p:nvSpPr>
        <p:spPr>
          <a:xfrm>
            <a:off x="10199883" y="2966952"/>
            <a:ext cx="358871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" b="1" i="0" u="none" strike="noStrike" cap="none" spc="0" normalizeH="0" baseline="0" dirty="0">
                <a:ln>
                  <a:noFill/>
                </a:ln>
                <a:solidFill>
                  <a:srgbClr val="2C6884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Italy</a:t>
            </a:r>
          </a:p>
        </p:txBody>
      </p:sp>
      <p:sp>
        <p:nvSpPr>
          <p:cNvPr id="260" name="CasellaDiTesto 259">
            <a:extLst>
              <a:ext uri="{FF2B5EF4-FFF2-40B4-BE49-F238E27FC236}">
                <a16:creationId xmlns:a16="http://schemas.microsoft.com/office/drawing/2014/main" id="{D6217FB5-D611-B312-FD98-2EDC2D44D11C}"/>
              </a:ext>
            </a:extLst>
          </p:cNvPr>
          <p:cNvSpPr txBox="1"/>
          <p:nvPr/>
        </p:nvSpPr>
        <p:spPr>
          <a:xfrm>
            <a:off x="9608423" y="2925902"/>
            <a:ext cx="33821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rgbClr val="004C6C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140</a:t>
            </a:r>
          </a:p>
        </p:txBody>
      </p:sp>
      <p:sp>
        <p:nvSpPr>
          <p:cNvPr id="262" name="Stella a 6 punte 261">
            <a:extLst>
              <a:ext uri="{FF2B5EF4-FFF2-40B4-BE49-F238E27FC236}">
                <a16:creationId xmlns:a16="http://schemas.microsoft.com/office/drawing/2014/main" id="{62E45C32-FC2B-AACE-144D-1A14B1A95E77}"/>
              </a:ext>
            </a:extLst>
          </p:cNvPr>
          <p:cNvSpPr/>
          <p:nvPr/>
        </p:nvSpPr>
        <p:spPr>
          <a:xfrm>
            <a:off x="2100481" y="3764015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3" name="Stella a 6 punte 262">
            <a:extLst>
              <a:ext uri="{FF2B5EF4-FFF2-40B4-BE49-F238E27FC236}">
                <a16:creationId xmlns:a16="http://schemas.microsoft.com/office/drawing/2014/main" id="{06CE39E0-FC17-5E16-4CC5-98C6B238F84F}"/>
              </a:ext>
            </a:extLst>
          </p:cNvPr>
          <p:cNvSpPr/>
          <p:nvPr/>
        </p:nvSpPr>
        <p:spPr>
          <a:xfrm>
            <a:off x="2136403" y="5109147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4" name="Stella a 6 punte 263">
            <a:extLst>
              <a:ext uri="{FF2B5EF4-FFF2-40B4-BE49-F238E27FC236}">
                <a16:creationId xmlns:a16="http://schemas.microsoft.com/office/drawing/2014/main" id="{6A4299A2-8E84-7FF0-8E0B-3C1B8FE6B137}"/>
              </a:ext>
            </a:extLst>
          </p:cNvPr>
          <p:cNvSpPr/>
          <p:nvPr/>
        </p:nvSpPr>
        <p:spPr>
          <a:xfrm>
            <a:off x="3337920" y="2427424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5" name="Stella a 6 punte 264">
            <a:extLst>
              <a:ext uri="{FF2B5EF4-FFF2-40B4-BE49-F238E27FC236}">
                <a16:creationId xmlns:a16="http://schemas.microsoft.com/office/drawing/2014/main" id="{57E5ADEB-541F-BC5B-901F-5199C730B117}"/>
              </a:ext>
            </a:extLst>
          </p:cNvPr>
          <p:cNvSpPr/>
          <p:nvPr/>
        </p:nvSpPr>
        <p:spPr>
          <a:xfrm>
            <a:off x="4579900" y="1649496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6" name="Stella a 6 punte 265">
            <a:extLst>
              <a:ext uri="{FF2B5EF4-FFF2-40B4-BE49-F238E27FC236}">
                <a16:creationId xmlns:a16="http://schemas.microsoft.com/office/drawing/2014/main" id="{12E39548-6C8E-3D85-A8B7-351C25B358DB}"/>
              </a:ext>
            </a:extLst>
          </p:cNvPr>
          <p:cNvSpPr/>
          <p:nvPr/>
        </p:nvSpPr>
        <p:spPr>
          <a:xfrm>
            <a:off x="4523469" y="3787033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7" name="Stella a 6 punte 266">
            <a:extLst>
              <a:ext uri="{FF2B5EF4-FFF2-40B4-BE49-F238E27FC236}">
                <a16:creationId xmlns:a16="http://schemas.microsoft.com/office/drawing/2014/main" id="{F6ADF4C0-5763-9378-020E-0C2D3D743079}"/>
              </a:ext>
            </a:extLst>
          </p:cNvPr>
          <p:cNvSpPr/>
          <p:nvPr/>
        </p:nvSpPr>
        <p:spPr>
          <a:xfrm>
            <a:off x="4521871" y="4059932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8" name="Stella a 6 punte 267">
            <a:extLst>
              <a:ext uri="{FF2B5EF4-FFF2-40B4-BE49-F238E27FC236}">
                <a16:creationId xmlns:a16="http://schemas.microsoft.com/office/drawing/2014/main" id="{0CB22D61-4EDB-1ADE-5B54-EB63ED9685C0}"/>
              </a:ext>
            </a:extLst>
          </p:cNvPr>
          <p:cNvSpPr/>
          <p:nvPr/>
        </p:nvSpPr>
        <p:spPr>
          <a:xfrm>
            <a:off x="4573586" y="4847767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9" name="Stella a 6 punte 268">
            <a:extLst>
              <a:ext uri="{FF2B5EF4-FFF2-40B4-BE49-F238E27FC236}">
                <a16:creationId xmlns:a16="http://schemas.microsoft.com/office/drawing/2014/main" id="{1AD766E0-82E3-95A5-86FD-E7294C55E82E}"/>
              </a:ext>
            </a:extLst>
          </p:cNvPr>
          <p:cNvSpPr/>
          <p:nvPr/>
        </p:nvSpPr>
        <p:spPr>
          <a:xfrm>
            <a:off x="5747780" y="3223235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0" name="Stella a 6 punte 269">
            <a:extLst>
              <a:ext uri="{FF2B5EF4-FFF2-40B4-BE49-F238E27FC236}">
                <a16:creationId xmlns:a16="http://schemas.microsoft.com/office/drawing/2014/main" id="{66209078-3672-3776-91E1-BC208FBD82E7}"/>
              </a:ext>
            </a:extLst>
          </p:cNvPr>
          <p:cNvSpPr/>
          <p:nvPr/>
        </p:nvSpPr>
        <p:spPr>
          <a:xfrm>
            <a:off x="10506673" y="2991446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3" name="Stella a 6 punte 272">
            <a:extLst>
              <a:ext uri="{FF2B5EF4-FFF2-40B4-BE49-F238E27FC236}">
                <a16:creationId xmlns:a16="http://schemas.microsoft.com/office/drawing/2014/main" id="{B6A52B0A-B04B-9630-6DA1-6C4F889DCBC4}"/>
              </a:ext>
            </a:extLst>
          </p:cNvPr>
          <p:cNvSpPr/>
          <p:nvPr/>
        </p:nvSpPr>
        <p:spPr>
          <a:xfrm>
            <a:off x="7097047" y="5932910"/>
            <a:ext cx="149737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4" name="Stella a 6 punte 273">
            <a:extLst>
              <a:ext uri="{FF2B5EF4-FFF2-40B4-BE49-F238E27FC236}">
                <a16:creationId xmlns:a16="http://schemas.microsoft.com/office/drawing/2014/main" id="{5278B156-1363-C7F0-C918-0515D00A345A}"/>
              </a:ext>
            </a:extLst>
          </p:cNvPr>
          <p:cNvSpPr/>
          <p:nvPr/>
        </p:nvSpPr>
        <p:spPr>
          <a:xfrm>
            <a:off x="7154877" y="2160347"/>
            <a:ext cx="149737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5" name="Stella a 6 punte 274">
            <a:extLst>
              <a:ext uri="{FF2B5EF4-FFF2-40B4-BE49-F238E27FC236}">
                <a16:creationId xmlns:a16="http://schemas.microsoft.com/office/drawing/2014/main" id="{98B5CE3D-1C26-E3B5-9632-40CE65A89A39}"/>
              </a:ext>
            </a:extLst>
          </p:cNvPr>
          <p:cNvSpPr/>
          <p:nvPr/>
        </p:nvSpPr>
        <p:spPr>
          <a:xfrm>
            <a:off x="10470467" y="1349489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7" name="Stella a 6 punte 276">
            <a:extLst>
              <a:ext uri="{FF2B5EF4-FFF2-40B4-BE49-F238E27FC236}">
                <a16:creationId xmlns:a16="http://schemas.microsoft.com/office/drawing/2014/main" id="{77F33631-F76C-42CE-CB26-E7624929C0A9}"/>
              </a:ext>
            </a:extLst>
          </p:cNvPr>
          <p:cNvSpPr/>
          <p:nvPr/>
        </p:nvSpPr>
        <p:spPr>
          <a:xfrm>
            <a:off x="3584255" y="6222439"/>
            <a:ext cx="139623" cy="129065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8" name="Stella a 6 punte 277">
            <a:extLst>
              <a:ext uri="{FF2B5EF4-FFF2-40B4-BE49-F238E27FC236}">
                <a16:creationId xmlns:a16="http://schemas.microsoft.com/office/drawing/2014/main" id="{0E6F75E8-0A24-85E8-C6DF-F51756F02964}"/>
              </a:ext>
            </a:extLst>
          </p:cNvPr>
          <p:cNvSpPr/>
          <p:nvPr/>
        </p:nvSpPr>
        <p:spPr>
          <a:xfrm>
            <a:off x="8216468" y="4582089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9" name="Stella a 6 punte 278">
            <a:extLst>
              <a:ext uri="{FF2B5EF4-FFF2-40B4-BE49-F238E27FC236}">
                <a16:creationId xmlns:a16="http://schemas.microsoft.com/office/drawing/2014/main" id="{A869FFE8-5F66-4CB6-B350-1573F3FA3C1C}"/>
              </a:ext>
            </a:extLst>
          </p:cNvPr>
          <p:cNvSpPr/>
          <p:nvPr/>
        </p:nvSpPr>
        <p:spPr>
          <a:xfrm>
            <a:off x="9422118" y="2984487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0" name="Stella a 6 punte 279">
            <a:extLst>
              <a:ext uri="{FF2B5EF4-FFF2-40B4-BE49-F238E27FC236}">
                <a16:creationId xmlns:a16="http://schemas.microsoft.com/office/drawing/2014/main" id="{BCD35397-0E4F-ACEC-747C-AA2902FA7647}"/>
              </a:ext>
            </a:extLst>
          </p:cNvPr>
          <p:cNvSpPr/>
          <p:nvPr/>
        </p:nvSpPr>
        <p:spPr>
          <a:xfrm>
            <a:off x="9422118" y="3778773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2" name="Stella a 6 punte 281">
            <a:extLst>
              <a:ext uri="{FF2B5EF4-FFF2-40B4-BE49-F238E27FC236}">
                <a16:creationId xmlns:a16="http://schemas.microsoft.com/office/drawing/2014/main" id="{7963D0FB-1A54-4EA7-4316-5D94FD605605}"/>
              </a:ext>
            </a:extLst>
          </p:cNvPr>
          <p:cNvSpPr/>
          <p:nvPr/>
        </p:nvSpPr>
        <p:spPr>
          <a:xfrm>
            <a:off x="5776677" y="2156256"/>
            <a:ext cx="176574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3" name="CasellaDiTesto 282">
            <a:extLst>
              <a:ext uri="{FF2B5EF4-FFF2-40B4-BE49-F238E27FC236}">
                <a16:creationId xmlns:a16="http://schemas.microsoft.com/office/drawing/2014/main" id="{E2546BDA-370F-5731-C883-ED808621E8B8}"/>
              </a:ext>
            </a:extLst>
          </p:cNvPr>
          <p:cNvSpPr txBox="1"/>
          <p:nvPr/>
        </p:nvSpPr>
        <p:spPr>
          <a:xfrm>
            <a:off x="10798554" y="6006997"/>
            <a:ext cx="1460746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050" b="0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Aderito dal 1° Gennaio 2024</a:t>
            </a:r>
          </a:p>
        </p:txBody>
      </p:sp>
      <p:sp>
        <p:nvSpPr>
          <p:cNvPr id="284" name="Stella a 6 punte 283">
            <a:extLst>
              <a:ext uri="{FF2B5EF4-FFF2-40B4-BE49-F238E27FC236}">
                <a16:creationId xmlns:a16="http://schemas.microsoft.com/office/drawing/2014/main" id="{3DEC19CD-373C-72BB-E206-694111D04F14}"/>
              </a:ext>
            </a:extLst>
          </p:cNvPr>
          <p:cNvSpPr/>
          <p:nvPr/>
        </p:nvSpPr>
        <p:spPr>
          <a:xfrm>
            <a:off x="10620543" y="6116420"/>
            <a:ext cx="149737" cy="180369"/>
          </a:xfrm>
          <a:prstGeom prst="star6">
            <a:avLst/>
          </a:prstGeom>
          <a:solidFill>
            <a:schemeClr val="accent6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6D863-C25F-7394-AC17-14852507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13" descr="Immagine 13">
            <a:extLst>
              <a:ext uri="{FF2B5EF4-FFF2-40B4-BE49-F238E27FC236}">
                <a16:creationId xmlns:a16="http://schemas.microsoft.com/office/drawing/2014/main" id="{37D0A16F-92D1-4369-0BF7-BEC62C1DD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16" y="6523366"/>
            <a:ext cx="890795" cy="37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sellaDiTesto 14">
            <a:extLst>
              <a:ext uri="{FF2B5EF4-FFF2-40B4-BE49-F238E27FC236}">
                <a16:creationId xmlns:a16="http://schemas.microsoft.com/office/drawing/2014/main" id="{DF34C5C4-5930-5944-31E1-955B54BA4487}"/>
              </a:ext>
            </a:extLst>
          </p:cNvPr>
          <p:cNvSpPr txBox="1"/>
          <p:nvPr/>
        </p:nvSpPr>
        <p:spPr>
          <a:xfrm>
            <a:off x="5861355" y="6545953"/>
            <a:ext cx="4692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dirty="0"/>
              <a:t>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sellaDiTesto 19">
                <a:extLst>
                  <a:ext uri="{FF2B5EF4-FFF2-40B4-BE49-F238E27FC236}">
                    <a16:creationId xmlns:a16="http://schemas.microsoft.com/office/drawing/2014/main" id="{3041CD44-9CB3-0785-A610-6B3809DF0E80}"/>
                  </a:ext>
                </a:extLst>
              </p:cNvPr>
              <p:cNvSpPr txBox="1"/>
              <p:nvPr/>
            </p:nvSpPr>
            <p:spPr>
              <a:xfrm>
                <a:off x="1667669" y="2212190"/>
                <a:ext cx="3416322" cy="4517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>
                <a:spAutoFit/>
              </a:bodyPr>
              <a:lstStyle/>
              <a:p>
                <a:pPr>
                  <a:spcBef>
                    <a:spcPts val="600"/>
                  </a:spcBef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/>
                  <a:t> </a:t>
                </a:r>
                <a:r>
                  <a:rPr lang="it-IT" b="1" dirty="0" err="1"/>
                  <a:t>Effective</a:t>
                </a:r>
                <a:r>
                  <a:rPr lang="it-IT" b="1" dirty="0"/>
                  <a:t> Tax Rate  </a:t>
                </a:r>
                <a:r>
                  <a:rPr lang="it-IT" b="1" dirty="0">
                    <a:sym typeface="Wingdings" panose="05000000000000000000" pitchFamily="2" charset="2"/>
                  </a:rPr>
                  <a:t>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𝑪𝒐𝒗𝒆𝒓𝒆𝒅</m:t>
                        </m:r>
                        <m:r>
                          <a:rPr lang="it-IT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𝑻𝒂𝒙𝒆𝒔</m:t>
                        </m:r>
                      </m:num>
                      <m:den>
                        <m:r>
                          <a:rPr lang="it-IT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𝑮𝒍𝒐𝒃𝒂𝒍</m:t>
                        </m:r>
                        <m:r>
                          <a:rPr lang="it-IT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𝑰𝒏𝒄𝒐𝒎𝒆</m:t>
                        </m:r>
                      </m:den>
                    </m:f>
                  </m:oMath>
                </a14:m>
                <a:endParaRPr b="1" dirty="0"/>
              </a:p>
            </p:txBody>
          </p:sp>
        </mc:Choice>
        <mc:Fallback xmlns="">
          <p:sp>
            <p:nvSpPr>
              <p:cNvPr id="123" name="CasellaDiTesto 19">
                <a:extLst>
                  <a:ext uri="{FF2B5EF4-FFF2-40B4-BE49-F238E27FC236}">
                    <a16:creationId xmlns:a16="http://schemas.microsoft.com/office/drawing/2014/main" id="{3041CD44-9CB3-0785-A610-6B3809DF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669" y="2212190"/>
                <a:ext cx="3416322" cy="451723"/>
              </a:xfrm>
              <a:prstGeom prst="rect">
                <a:avLst/>
              </a:prstGeom>
              <a:blipFill>
                <a:blip r:embed="rId4"/>
                <a:stretch>
                  <a:fillRect l="-536" b="-135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Connettore 1 12">
            <a:extLst>
              <a:ext uri="{FF2B5EF4-FFF2-40B4-BE49-F238E27FC236}">
                <a16:creationId xmlns:a16="http://schemas.microsoft.com/office/drawing/2014/main" id="{A8CCDAD5-9FA5-4D10-B0E0-B3BF5BE13342}"/>
              </a:ext>
            </a:extLst>
          </p:cNvPr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12700">
            <a:solidFill>
              <a:srgbClr val="A7DAF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Connettore 1 17">
            <a:extLst>
              <a:ext uri="{FF2B5EF4-FFF2-40B4-BE49-F238E27FC236}">
                <a16:creationId xmlns:a16="http://schemas.microsoft.com/office/drawing/2014/main" id="{7EA959D7-E385-021C-1229-80623C983D64}"/>
              </a:ext>
            </a:extLst>
          </p:cNvPr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onnettore 1 24">
            <a:extLst>
              <a:ext uri="{FF2B5EF4-FFF2-40B4-BE49-F238E27FC236}">
                <a16:creationId xmlns:a16="http://schemas.microsoft.com/office/drawing/2014/main" id="{99B2D1FC-236F-0805-CAF3-3D9166FCD463}"/>
              </a:ext>
            </a:extLst>
          </p:cNvPr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logo-Delta.png" descr="logo-Delta.png">
            <a:extLst>
              <a:ext uri="{FF2B5EF4-FFF2-40B4-BE49-F238E27FC236}">
                <a16:creationId xmlns:a16="http://schemas.microsoft.com/office/drawing/2014/main" id="{F1E19983-F42E-85E5-1780-80F84EF44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73" y="346687"/>
            <a:ext cx="1735510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6">
            <a:extLst>
              <a:ext uri="{FF2B5EF4-FFF2-40B4-BE49-F238E27FC236}">
                <a16:creationId xmlns:a16="http://schemas.microsoft.com/office/drawing/2014/main" id="{FFB7A31F-2C77-46D5-4805-4FAF0CAF5460}"/>
              </a:ext>
            </a:extLst>
          </p:cNvPr>
          <p:cNvSpPr txBox="1"/>
          <p:nvPr/>
        </p:nvSpPr>
        <p:spPr>
          <a:xfrm>
            <a:off x="5080610" y="495913"/>
            <a:ext cx="2016437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D5CFC5F2-A569-142C-9852-22273A8040EE}"/>
              </a:ext>
            </a:extLst>
          </p:cNvPr>
          <p:cNvSpPr txBox="1"/>
          <p:nvPr/>
        </p:nvSpPr>
        <p:spPr>
          <a:xfrm>
            <a:off x="8925607" y="495913"/>
            <a:ext cx="27485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i="1" dirty="0"/>
              <a:t>Presidente Assoholding</a:t>
            </a:r>
          </a:p>
        </p:txBody>
      </p:sp>
      <p:sp>
        <p:nvSpPr>
          <p:cNvPr id="4" name="CasellaDiTesto 19">
            <a:extLst>
              <a:ext uri="{FF2B5EF4-FFF2-40B4-BE49-F238E27FC236}">
                <a16:creationId xmlns:a16="http://schemas.microsoft.com/office/drawing/2014/main" id="{13E8C8A1-04FF-839A-C38F-28F7DF61023B}"/>
              </a:ext>
            </a:extLst>
          </p:cNvPr>
          <p:cNvSpPr txBox="1"/>
          <p:nvPr/>
        </p:nvSpPr>
        <p:spPr>
          <a:xfrm>
            <a:off x="6955234" y="2161052"/>
            <a:ext cx="4610637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Se inferiore al 15% si applica la </a:t>
            </a:r>
            <a:r>
              <a:rPr lang="it-IT" b="1" dirty="0"/>
              <a:t>Top-Up Tax </a:t>
            </a:r>
            <a:r>
              <a:rPr lang="it-IT" dirty="0"/>
              <a:t>sugli extra profitti*</a:t>
            </a:r>
            <a:r>
              <a:rPr lang="it-IT" b="1" dirty="0"/>
              <a:t> </a:t>
            </a:r>
            <a:r>
              <a:rPr lang="it-IT" dirty="0"/>
              <a:t>(calcolata per ogni giurisdizione)</a:t>
            </a:r>
            <a:endParaRPr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7CC0026-28DD-DC64-A0F4-2C787CBEB189}"/>
              </a:ext>
            </a:extLst>
          </p:cNvPr>
          <p:cNvCxnSpPr/>
          <p:nvPr/>
        </p:nvCxnSpPr>
        <p:spPr>
          <a:xfrm>
            <a:off x="5277953" y="2438049"/>
            <a:ext cx="1483319" cy="0"/>
          </a:xfrm>
          <a:prstGeom prst="straightConnector1">
            <a:avLst/>
          </a:prstGeom>
          <a:noFill/>
          <a:ln w="25400" cap="flat">
            <a:solidFill>
              <a:srgbClr val="004C6C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sellaDiTesto 19">
            <a:extLst>
              <a:ext uri="{FF2B5EF4-FFF2-40B4-BE49-F238E27FC236}">
                <a16:creationId xmlns:a16="http://schemas.microsoft.com/office/drawing/2014/main" id="{278D327C-5D5B-3E8F-DE71-72FF98BADB22}"/>
              </a:ext>
            </a:extLst>
          </p:cNvPr>
          <p:cNvSpPr txBox="1"/>
          <p:nvPr/>
        </p:nvSpPr>
        <p:spPr>
          <a:xfrm>
            <a:off x="381486" y="2930031"/>
            <a:ext cx="11449053" cy="293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spcBef>
                <a:spcPts val="600"/>
              </a:spcBef>
              <a:spcAft>
                <a:spcPts val="400"/>
              </a:spcAft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Il </a:t>
            </a:r>
            <a:r>
              <a:rPr lang="it-IT" b="1" i="1" dirty="0"/>
              <a:t>Globe </a:t>
            </a:r>
            <a:r>
              <a:rPr lang="it-IT" b="1" i="1" dirty="0" err="1"/>
              <a:t>Income</a:t>
            </a:r>
            <a:r>
              <a:rPr lang="it-IT" b="1" i="1" dirty="0"/>
              <a:t> </a:t>
            </a:r>
            <a:r>
              <a:rPr lang="it-IT" dirty="0"/>
              <a:t>deriva dal risultato del bilancio individuale di ogni </a:t>
            </a:r>
            <a:r>
              <a:rPr lang="it-IT" i="1" dirty="0" err="1"/>
              <a:t>Cnostituent</a:t>
            </a:r>
            <a:r>
              <a:rPr lang="it-IT" i="1" dirty="0"/>
              <a:t> </a:t>
            </a:r>
            <a:r>
              <a:rPr lang="it-IT" i="1" dirty="0" err="1"/>
              <a:t>Entity</a:t>
            </a:r>
            <a:r>
              <a:rPr lang="it-IT" i="1" dirty="0"/>
              <a:t> (CE)</a:t>
            </a:r>
            <a:r>
              <a:rPr lang="it-IT" dirty="0"/>
              <a:t>, utilizzato per la redazione del bilancio consolidato, al netto delle operazioni intercompany. L’utile ante imposte della CE deve essere modificato sulla base di specifiche variazioni permanenti e temporanee.</a:t>
            </a:r>
          </a:p>
          <a:p>
            <a:pPr algn="just">
              <a:spcBef>
                <a:spcPts val="600"/>
              </a:spcBef>
              <a:spcAft>
                <a:spcPts val="400"/>
              </a:spcAft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Tra le principali </a:t>
            </a:r>
            <a:r>
              <a:rPr lang="it-IT" b="1" dirty="0"/>
              <a:t>variazioni permanenti, </a:t>
            </a:r>
            <a:r>
              <a:rPr lang="it-IT" dirty="0"/>
              <a:t>ad esempio,</a:t>
            </a:r>
            <a:r>
              <a:rPr lang="it-IT" b="1" dirty="0"/>
              <a:t> </a:t>
            </a:r>
            <a:r>
              <a:rPr lang="it-IT" dirty="0"/>
              <a:t>troviamo:</a:t>
            </a:r>
          </a:p>
          <a:p>
            <a:pPr marL="285750" indent="-28575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esclusione dei dividendi;</a:t>
            </a:r>
          </a:p>
          <a:p>
            <a:pPr marL="285750" indent="-28575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Esclusione delle plusvalenze e minusvalenze contabilizzate al </a:t>
            </a:r>
            <a:r>
              <a:rPr lang="it-IT" i="1" dirty="0"/>
              <a:t>fair </a:t>
            </a:r>
            <a:r>
              <a:rPr lang="it-IT" i="1" dirty="0" err="1"/>
              <a:t>value</a:t>
            </a:r>
            <a:r>
              <a:rPr lang="it-IT" dirty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Eventuali plus/</a:t>
            </a:r>
            <a:r>
              <a:rPr lang="it-IT" dirty="0" err="1"/>
              <a:t>minusvalori</a:t>
            </a:r>
            <a:r>
              <a:rPr lang="it-IT" dirty="0"/>
              <a:t> dei prezzi di trasferimento delle </a:t>
            </a:r>
            <a:r>
              <a:rPr lang="it-IT" i="1" dirty="0"/>
              <a:t>intercompany </a:t>
            </a:r>
            <a:r>
              <a:rPr lang="it-IT" i="1" dirty="0" err="1"/>
              <a:t>transaction</a:t>
            </a:r>
            <a:r>
              <a:rPr lang="it-IT" dirty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dirty="0"/>
          </a:p>
          <a:p>
            <a:pPr algn="just">
              <a:spcBef>
                <a:spcPts val="600"/>
              </a:spcBef>
              <a:spcAft>
                <a:spcPts val="400"/>
              </a:spcAft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Tra le </a:t>
            </a:r>
            <a:r>
              <a:rPr lang="it-IT" b="1" dirty="0"/>
              <a:t>variazioni temporanee</a:t>
            </a:r>
            <a:r>
              <a:rPr lang="it-IT" dirty="0"/>
              <a:t>, invece, troviamo </a:t>
            </a:r>
            <a:r>
              <a:rPr lang="it-IT" dirty="0" err="1"/>
              <a:t>l’</a:t>
            </a:r>
            <a:r>
              <a:rPr lang="it-IT" i="1" dirty="0" err="1"/>
              <a:t>immediate</a:t>
            </a:r>
            <a:r>
              <a:rPr lang="it-IT" i="1" dirty="0"/>
              <a:t> </a:t>
            </a:r>
            <a:r>
              <a:rPr lang="it-IT" i="1" dirty="0" err="1"/>
              <a:t>expenses</a:t>
            </a:r>
            <a:r>
              <a:rPr lang="it-IT" i="1" dirty="0"/>
              <a:t> </a:t>
            </a:r>
            <a:r>
              <a:rPr lang="it-IT" dirty="0"/>
              <a:t>e gli ammortamenti anticipati</a:t>
            </a:r>
            <a:r>
              <a:rPr lang="it-IT" i="1" dirty="0"/>
              <a:t>.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5E4E84-4CE9-3455-3352-D3870D01B343}"/>
              </a:ext>
            </a:extLst>
          </p:cNvPr>
          <p:cNvSpPr/>
          <p:nvPr/>
        </p:nvSpPr>
        <p:spPr>
          <a:xfrm>
            <a:off x="1667669" y="2081041"/>
            <a:ext cx="3412941" cy="714017"/>
          </a:xfrm>
          <a:prstGeom prst="rect">
            <a:avLst/>
          </a:prstGeom>
          <a:noFill/>
          <a:ln w="25400" cap="flat">
            <a:solidFill>
              <a:srgbClr val="004C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CasellaDiTesto 15">
            <a:extLst>
              <a:ext uri="{FF2B5EF4-FFF2-40B4-BE49-F238E27FC236}">
                <a16:creationId xmlns:a16="http://schemas.microsoft.com/office/drawing/2014/main" id="{94C42B89-C840-91A8-214E-8F5F7FB98A84}"/>
              </a:ext>
            </a:extLst>
          </p:cNvPr>
          <p:cNvSpPr txBox="1"/>
          <p:nvPr/>
        </p:nvSpPr>
        <p:spPr>
          <a:xfrm>
            <a:off x="371473" y="1403153"/>
            <a:ext cx="7124702" cy="631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543">
              <a:lnSpc>
                <a:spcPts val="4400"/>
              </a:lnSpc>
              <a:defRPr sz="3200" spc="-4">
                <a:solidFill>
                  <a:srgbClr val="004C6C"/>
                </a:solidFill>
                <a:latin typeface="CeraCY-Medium ☞"/>
                <a:ea typeface="CeraCY-Medium ☞"/>
                <a:cs typeface="CeraCY-Medium ☞"/>
                <a:sym typeface="CeraCY-Medium ☞"/>
              </a:defRPr>
            </a:lvl1pPr>
          </a:lstStyle>
          <a:p>
            <a:r>
              <a:rPr lang="it-IT" dirty="0"/>
              <a:t>CALCOLO DELL’EFFECTIVE TAX RATE (1)</a:t>
            </a:r>
            <a:endParaRPr dirty="0"/>
          </a:p>
        </p:txBody>
      </p:sp>
      <p:sp>
        <p:nvSpPr>
          <p:cNvPr id="9" name="CasellaDiTesto 19">
            <a:extLst>
              <a:ext uri="{FF2B5EF4-FFF2-40B4-BE49-F238E27FC236}">
                <a16:creationId xmlns:a16="http://schemas.microsoft.com/office/drawing/2014/main" id="{00B3492E-169C-ABC6-1933-AC25D0E52ADD}"/>
              </a:ext>
            </a:extLst>
          </p:cNvPr>
          <p:cNvSpPr txBox="1"/>
          <p:nvPr/>
        </p:nvSpPr>
        <p:spPr>
          <a:xfrm>
            <a:off x="7581363" y="5983308"/>
            <a:ext cx="4239164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100" i="1" dirty="0"/>
              <a:t>*Determinati forfettariamente in ragione del 5% del costo del personale e del 5% degli asset materiali utilizzati.</a:t>
            </a:r>
            <a:endParaRPr sz="1100" i="1" dirty="0"/>
          </a:p>
        </p:txBody>
      </p:sp>
    </p:spTree>
    <p:extLst>
      <p:ext uri="{BB962C8B-B14F-4D97-AF65-F5344CB8AC3E}">
        <p14:creationId xmlns:p14="http://schemas.microsoft.com/office/powerpoint/2010/main" val="222294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B3E1A-07CA-B7CC-1004-DADD3360C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13" descr="Immagine 13">
            <a:extLst>
              <a:ext uri="{FF2B5EF4-FFF2-40B4-BE49-F238E27FC236}">
                <a16:creationId xmlns:a16="http://schemas.microsoft.com/office/drawing/2014/main" id="{F81309F1-19FD-1C64-597F-B672E22C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16" y="6523366"/>
            <a:ext cx="890795" cy="37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sellaDiTesto 14">
            <a:extLst>
              <a:ext uri="{FF2B5EF4-FFF2-40B4-BE49-F238E27FC236}">
                <a16:creationId xmlns:a16="http://schemas.microsoft.com/office/drawing/2014/main" id="{5C9BF21E-7423-D1A3-37B2-289F9154C372}"/>
              </a:ext>
            </a:extLst>
          </p:cNvPr>
          <p:cNvSpPr txBox="1"/>
          <p:nvPr/>
        </p:nvSpPr>
        <p:spPr>
          <a:xfrm>
            <a:off x="5861355" y="6545953"/>
            <a:ext cx="4692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dirty="0"/>
              <a:t>4</a:t>
            </a:r>
            <a:endParaRPr dirty="0"/>
          </a:p>
        </p:txBody>
      </p:sp>
      <p:sp>
        <p:nvSpPr>
          <p:cNvPr id="126" name="Connettore 1 12">
            <a:extLst>
              <a:ext uri="{FF2B5EF4-FFF2-40B4-BE49-F238E27FC236}">
                <a16:creationId xmlns:a16="http://schemas.microsoft.com/office/drawing/2014/main" id="{F1D004FF-69C6-4841-973D-2ED6A95DF79B}"/>
              </a:ext>
            </a:extLst>
          </p:cNvPr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12700">
            <a:solidFill>
              <a:srgbClr val="A7DAF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Connettore 1 17">
            <a:extLst>
              <a:ext uri="{FF2B5EF4-FFF2-40B4-BE49-F238E27FC236}">
                <a16:creationId xmlns:a16="http://schemas.microsoft.com/office/drawing/2014/main" id="{DBC472DF-FDAD-6819-B528-428B1FD32E6D}"/>
              </a:ext>
            </a:extLst>
          </p:cNvPr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onnettore 1 24">
            <a:extLst>
              <a:ext uri="{FF2B5EF4-FFF2-40B4-BE49-F238E27FC236}">
                <a16:creationId xmlns:a16="http://schemas.microsoft.com/office/drawing/2014/main" id="{DAB99F84-4A64-9066-C385-4A86C7246BA9}"/>
              </a:ext>
            </a:extLst>
          </p:cNvPr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logo-Delta.png" descr="logo-Delta.png">
            <a:extLst>
              <a:ext uri="{FF2B5EF4-FFF2-40B4-BE49-F238E27FC236}">
                <a16:creationId xmlns:a16="http://schemas.microsoft.com/office/drawing/2014/main" id="{C43A0E39-1983-9EE3-A4B5-C677DBC6E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73" y="346687"/>
            <a:ext cx="1735510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6">
            <a:extLst>
              <a:ext uri="{FF2B5EF4-FFF2-40B4-BE49-F238E27FC236}">
                <a16:creationId xmlns:a16="http://schemas.microsoft.com/office/drawing/2014/main" id="{43E7CE89-1436-04E3-7149-1F8C346C522A}"/>
              </a:ext>
            </a:extLst>
          </p:cNvPr>
          <p:cNvSpPr txBox="1"/>
          <p:nvPr/>
        </p:nvSpPr>
        <p:spPr>
          <a:xfrm>
            <a:off x="5080610" y="495913"/>
            <a:ext cx="2016437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AEA3F44B-14CA-4DE8-CA5C-8C4D1181B1C4}"/>
              </a:ext>
            </a:extLst>
          </p:cNvPr>
          <p:cNvSpPr txBox="1"/>
          <p:nvPr/>
        </p:nvSpPr>
        <p:spPr>
          <a:xfrm>
            <a:off x="8925607" y="495913"/>
            <a:ext cx="27485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i="1" dirty="0"/>
              <a:t>Presidente Assoholding</a:t>
            </a:r>
          </a:p>
        </p:txBody>
      </p:sp>
      <p:sp>
        <p:nvSpPr>
          <p:cNvPr id="7" name="CasellaDiTesto 19">
            <a:extLst>
              <a:ext uri="{FF2B5EF4-FFF2-40B4-BE49-F238E27FC236}">
                <a16:creationId xmlns:a16="http://schemas.microsoft.com/office/drawing/2014/main" id="{16F48379-9437-D33E-63E2-3C8CD1E24BE5}"/>
              </a:ext>
            </a:extLst>
          </p:cNvPr>
          <p:cNvSpPr txBox="1"/>
          <p:nvPr/>
        </p:nvSpPr>
        <p:spPr>
          <a:xfrm>
            <a:off x="371474" y="2345202"/>
            <a:ext cx="11449053" cy="341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Le </a:t>
            </a:r>
            <a:r>
              <a:rPr lang="it-IT" b="1" dirty="0" err="1"/>
              <a:t>Covered</a:t>
            </a:r>
            <a:r>
              <a:rPr lang="it-IT" b="1" dirty="0"/>
              <a:t> Taxes </a:t>
            </a:r>
            <a:r>
              <a:rPr lang="it-IT" dirty="0"/>
              <a:t>sono le imposte sul reddito proprio e le ritenute sui dividendi distribuiti. </a:t>
            </a:r>
          </a:p>
          <a:p>
            <a:pPr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In linea generale, tra le </a:t>
            </a:r>
            <a:r>
              <a:rPr lang="it-IT" dirty="0" err="1"/>
              <a:t>Covered</a:t>
            </a:r>
            <a:r>
              <a:rPr lang="it-IT" dirty="0"/>
              <a:t> Taxes troviamo: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Imposte sui redditi contabilizzati nel bilancio delle CE;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Imposte sugli utili riportati a nuovo;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Imposte sul Patrimonio Netto;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IRAP (in Italia);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Imposte pagate ai sensi della normativa </a:t>
            </a:r>
            <a:r>
              <a:rPr lang="it-IT" dirty="0" err="1"/>
              <a:t>Controlled</a:t>
            </a:r>
            <a:r>
              <a:rPr lang="it-IT" dirty="0"/>
              <a:t> Foreign Company (CFC);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Imposte sostitutive delle imposte sui redditi.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dirty="0"/>
          </a:p>
          <a:p>
            <a:pPr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Sono </a:t>
            </a:r>
            <a:r>
              <a:rPr lang="it-IT" b="1" dirty="0"/>
              <a:t>escluse le imposte indirette </a:t>
            </a:r>
            <a:r>
              <a:rPr lang="it-IT" dirty="0"/>
              <a:t>(accise, IVA, imposta di bollo ecc.)</a:t>
            </a:r>
            <a:endParaRPr dirty="0"/>
          </a:p>
        </p:txBody>
      </p:sp>
      <p:sp>
        <p:nvSpPr>
          <p:cNvPr id="5" name="CasellaDiTesto 15">
            <a:extLst>
              <a:ext uri="{FF2B5EF4-FFF2-40B4-BE49-F238E27FC236}">
                <a16:creationId xmlns:a16="http://schemas.microsoft.com/office/drawing/2014/main" id="{C8925337-C5FD-744C-7F1B-EE6E0769061F}"/>
              </a:ext>
            </a:extLst>
          </p:cNvPr>
          <p:cNvSpPr txBox="1"/>
          <p:nvPr/>
        </p:nvSpPr>
        <p:spPr>
          <a:xfrm>
            <a:off x="371474" y="1403153"/>
            <a:ext cx="6629402" cy="631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543">
              <a:lnSpc>
                <a:spcPts val="4400"/>
              </a:lnSpc>
              <a:defRPr sz="3200" spc="-4">
                <a:solidFill>
                  <a:srgbClr val="004C6C"/>
                </a:solidFill>
                <a:latin typeface="CeraCY-Medium ☞"/>
                <a:ea typeface="CeraCY-Medium ☞"/>
                <a:cs typeface="CeraCY-Medium ☞"/>
                <a:sym typeface="CeraCY-Medium ☞"/>
              </a:defRPr>
            </a:lvl1pPr>
          </a:lstStyle>
          <a:p>
            <a:r>
              <a:rPr lang="it-IT" dirty="0"/>
              <a:t>CALCOLO DELL’EFFECTIVE TAX RATE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8917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64DE-E02C-3517-4689-D3EC1B49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13" descr="Immagine 13">
            <a:extLst>
              <a:ext uri="{FF2B5EF4-FFF2-40B4-BE49-F238E27FC236}">
                <a16:creationId xmlns:a16="http://schemas.microsoft.com/office/drawing/2014/main" id="{0B2A5686-1F92-41FC-E1A7-F994A4BF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16" y="6523366"/>
            <a:ext cx="890795" cy="37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sellaDiTesto 14">
            <a:extLst>
              <a:ext uri="{FF2B5EF4-FFF2-40B4-BE49-F238E27FC236}">
                <a16:creationId xmlns:a16="http://schemas.microsoft.com/office/drawing/2014/main" id="{39671F1D-6229-B5AC-C9FB-8A06D481F9CB}"/>
              </a:ext>
            </a:extLst>
          </p:cNvPr>
          <p:cNvSpPr txBox="1"/>
          <p:nvPr/>
        </p:nvSpPr>
        <p:spPr>
          <a:xfrm>
            <a:off x="5861355" y="6545953"/>
            <a:ext cx="4692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dirty="0"/>
              <a:t>5</a:t>
            </a:r>
            <a:endParaRPr dirty="0"/>
          </a:p>
        </p:txBody>
      </p:sp>
      <p:sp>
        <p:nvSpPr>
          <p:cNvPr id="123" name="CasellaDiTesto 19">
            <a:extLst>
              <a:ext uri="{FF2B5EF4-FFF2-40B4-BE49-F238E27FC236}">
                <a16:creationId xmlns:a16="http://schemas.microsoft.com/office/drawing/2014/main" id="{0372EF62-83EA-45AE-7BAA-EE48849029C3}"/>
              </a:ext>
            </a:extLst>
          </p:cNvPr>
          <p:cNvSpPr txBox="1"/>
          <p:nvPr/>
        </p:nvSpPr>
        <p:spPr>
          <a:xfrm>
            <a:off x="371474" y="2253822"/>
            <a:ext cx="11449053" cy="293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 </a:t>
            </a:r>
            <a:r>
              <a:rPr lang="it-IT" b="1" dirty="0"/>
              <a:t>Non Qualified </a:t>
            </a:r>
            <a:r>
              <a:rPr lang="it-IT" b="1" dirty="0" err="1"/>
              <a:t>Refundable</a:t>
            </a:r>
            <a:r>
              <a:rPr lang="it-IT" b="1" dirty="0"/>
              <a:t> Tax Credit</a:t>
            </a:r>
            <a:r>
              <a:rPr lang="it-IT" dirty="0"/>
              <a:t> procedono a ridurre l’ammontare del numeratore. Si tratta, in definitiva, di riduzioni di aliquote fiscali, come ad esempio avviene nel nostro Paese con  l’attuale agevolazione da Patent Box.</a:t>
            </a:r>
          </a:p>
          <a:p>
            <a:pPr algn="just"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Pertanto, gli incentivi Tax, erogati sotto forma di crediti fiscali non qualificati abbattono sensibilmente l’ETR, generando, conseguentemente, importi corrispondenti di Top-Up Tax da prelevare. </a:t>
            </a:r>
          </a:p>
          <a:p>
            <a:pPr algn="just"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dirty="0"/>
          </a:p>
          <a:p>
            <a:pPr algn="just"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 </a:t>
            </a:r>
            <a:r>
              <a:rPr lang="it-IT" b="1" dirty="0"/>
              <a:t>Qualified Refundable Tax Credit</a:t>
            </a:r>
            <a:r>
              <a:rPr lang="it-IT" dirty="0"/>
              <a:t>, considerati come </a:t>
            </a:r>
            <a:r>
              <a:rPr lang="it-IT" i="1" dirty="0"/>
              <a:t>Cash </a:t>
            </a:r>
            <a:r>
              <a:rPr lang="it-IT" i="1" dirty="0" err="1"/>
              <a:t>Equivalent</a:t>
            </a:r>
            <a:r>
              <a:rPr lang="it-IT" dirty="0"/>
              <a:t> invece, sono computati in aumento della base imponibile e non in riduzione delle </a:t>
            </a:r>
            <a:r>
              <a:rPr lang="it-IT" dirty="0" err="1"/>
              <a:t>covered</a:t>
            </a:r>
            <a:r>
              <a:rPr lang="it-IT" dirty="0"/>
              <a:t> taxes al numeratore.</a:t>
            </a:r>
          </a:p>
          <a:p>
            <a:pPr algn="just">
              <a:spcBef>
                <a:spcPts val="600"/>
              </a:spcBef>
              <a:defRPr sz="1500">
                <a:solidFill>
                  <a:srgbClr val="004C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Dunque, i QRTC, poiché meritevoli, richiedono un impegno meritevole per gli Stati coinvolti e  riguardano, nello specifico, investimenti per la crescita in loco che danno diritto a crediti rimborsabili o compensabili in orizzontale, ovvero con altri tributi, entro i successivi quattro esercizi come ad esempio i crediti d’imposta su Ricerca e Sviluppo e che incidono in modo meno sensibile e, pertanto, più lieve rispetto ai NQRTC.</a:t>
            </a:r>
            <a:endParaRPr dirty="0"/>
          </a:p>
        </p:txBody>
      </p:sp>
      <p:sp>
        <p:nvSpPr>
          <p:cNvPr id="126" name="Connettore 1 12">
            <a:extLst>
              <a:ext uri="{FF2B5EF4-FFF2-40B4-BE49-F238E27FC236}">
                <a16:creationId xmlns:a16="http://schemas.microsoft.com/office/drawing/2014/main" id="{412C12F5-5BE6-A5BA-FD00-E535ECCB2567}"/>
              </a:ext>
            </a:extLst>
          </p:cNvPr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12700">
            <a:solidFill>
              <a:srgbClr val="A7DAF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Connettore 1 17">
            <a:extLst>
              <a:ext uri="{FF2B5EF4-FFF2-40B4-BE49-F238E27FC236}">
                <a16:creationId xmlns:a16="http://schemas.microsoft.com/office/drawing/2014/main" id="{3FA8071C-EB73-0630-F077-8FA85FC58CF1}"/>
              </a:ext>
            </a:extLst>
          </p:cNvPr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onnettore 1 24">
            <a:extLst>
              <a:ext uri="{FF2B5EF4-FFF2-40B4-BE49-F238E27FC236}">
                <a16:creationId xmlns:a16="http://schemas.microsoft.com/office/drawing/2014/main" id="{713730D2-A81F-010D-8928-C18C1CF4B751}"/>
              </a:ext>
            </a:extLst>
          </p:cNvPr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logo-Delta.png" descr="logo-Delta.png">
            <a:extLst>
              <a:ext uri="{FF2B5EF4-FFF2-40B4-BE49-F238E27FC236}">
                <a16:creationId xmlns:a16="http://schemas.microsoft.com/office/drawing/2014/main" id="{C96A8510-5249-4107-9B84-2E458280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73" y="346687"/>
            <a:ext cx="1735510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6">
            <a:extLst>
              <a:ext uri="{FF2B5EF4-FFF2-40B4-BE49-F238E27FC236}">
                <a16:creationId xmlns:a16="http://schemas.microsoft.com/office/drawing/2014/main" id="{E9702640-5773-8FAA-7FB9-8307483A241A}"/>
              </a:ext>
            </a:extLst>
          </p:cNvPr>
          <p:cNvSpPr txBox="1"/>
          <p:nvPr/>
        </p:nvSpPr>
        <p:spPr>
          <a:xfrm>
            <a:off x="5080610" y="495913"/>
            <a:ext cx="201643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6A671394-0F25-0E72-3AC2-E48FEEA2D787}"/>
              </a:ext>
            </a:extLst>
          </p:cNvPr>
          <p:cNvSpPr txBox="1"/>
          <p:nvPr/>
        </p:nvSpPr>
        <p:spPr>
          <a:xfrm>
            <a:off x="8925607" y="495913"/>
            <a:ext cx="27485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i="1" dirty="0"/>
              <a:t>Presidente Assoholding</a:t>
            </a:r>
          </a:p>
        </p:txBody>
      </p:sp>
      <p:sp>
        <p:nvSpPr>
          <p:cNvPr id="4" name="CasellaDiTesto 15">
            <a:extLst>
              <a:ext uri="{FF2B5EF4-FFF2-40B4-BE49-F238E27FC236}">
                <a16:creationId xmlns:a16="http://schemas.microsoft.com/office/drawing/2014/main" id="{554A22BA-AA9A-9450-ADD8-6C0A358AD100}"/>
              </a:ext>
            </a:extLst>
          </p:cNvPr>
          <p:cNvSpPr txBox="1"/>
          <p:nvPr/>
        </p:nvSpPr>
        <p:spPr>
          <a:xfrm>
            <a:off x="371472" y="1403153"/>
            <a:ext cx="10592091" cy="62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543">
              <a:lnSpc>
                <a:spcPts val="4400"/>
              </a:lnSpc>
              <a:defRPr sz="3200" spc="-4">
                <a:solidFill>
                  <a:srgbClr val="004C6C"/>
                </a:solidFill>
                <a:latin typeface="CeraCY-Medium ☞"/>
                <a:ea typeface="CeraCY-Medium ☞"/>
                <a:cs typeface="CeraCY-Medium ☞"/>
                <a:sym typeface="CeraCY-Medium ☞"/>
              </a:defRPr>
            </a:lvl1pPr>
          </a:lstStyle>
          <a:p>
            <a:r>
              <a:rPr lang="it-IT" dirty="0"/>
              <a:t>QUALIFIED E NON QUALIFIED REFUNDABLE TAX CREDIT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7408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8C722-C54E-6A4C-9018-FC7F2D864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13" descr="Immagine 13">
            <a:extLst>
              <a:ext uri="{FF2B5EF4-FFF2-40B4-BE49-F238E27FC236}">
                <a16:creationId xmlns:a16="http://schemas.microsoft.com/office/drawing/2014/main" id="{93F45603-784C-ADE8-C3DC-2AB5B6BCA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16" y="6523366"/>
            <a:ext cx="890795" cy="37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sellaDiTesto 14">
            <a:extLst>
              <a:ext uri="{FF2B5EF4-FFF2-40B4-BE49-F238E27FC236}">
                <a16:creationId xmlns:a16="http://schemas.microsoft.com/office/drawing/2014/main" id="{566DE4F6-9E79-D565-074E-C235545E6DFC}"/>
              </a:ext>
            </a:extLst>
          </p:cNvPr>
          <p:cNvSpPr txBox="1"/>
          <p:nvPr/>
        </p:nvSpPr>
        <p:spPr>
          <a:xfrm>
            <a:off x="5861355" y="6545953"/>
            <a:ext cx="4692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dirty="0"/>
              <a:t>6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CasellaDiTesto 19">
                <a:extLst>
                  <a:ext uri="{FF2B5EF4-FFF2-40B4-BE49-F238E27FC236}">
                    <a16:creationId xmlns:a16="http://schemas.microsoft.com/office/drawing/2014/main" id="{1296F13C-CDE4-27F9-0DF2-8F51C2607627}"/>
                  </a:ext>
                </a:extLst>
              </p:cNvPr>
              <p:cNvSpPr txBox="1"/>
              <p:nvPr/>
            </p:nvSpPr>
            <p:spPr>
              <a:xfrm>
                <a:off x="371474" y="2253822"/>
                <a:ext cx="11449053" cy="37276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dirty="0"/>
                  <a:t>Holding italiana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/>
                  <a:t>3 società </a:t>
                </a:r>
                <a:r>
                  <a:rPr lang="it-IT" dirty="0"/>
                  <a:t>controllate in </a:t>
                </a:r>
                <a:r>
                  <a:rPr lang="it-IT" b="1" dirty="0"/>
                  <a:t>Germania;</a:t>
                </a:r>
                <a:endParaRPr lang="it-IT" dirty="0"/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/>
                  <a:t>Globe </a:t>
                </a:r>
                <a:r>
                  <a:rPr lang="it-IT" b="1" dirty="0" err="1"/>
                  <a:t>Income</a:t>
                </a:r>
                <a:r>
                  <a:rPr lang="it-IT" b="1" dirty="0"/>
                  <a:t> Totale </a:t>
                </a:r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:r>
                  <a:rPr lang="it-IT" b="1" dirty="0">
                    <a:sym typeface="Wingdings" panose="05000000000000000000" pitchFamily="2" charset="2"/>
                  </a:rPr>
                  <a:t>800 milioni di euro </a:t>
                </a:r>
                <a:r>
                  <a:rPr lang="it-IT" dirty="0">
                    <a:sym typeface="Wingdings" panose="05000000000000000000" pitchFamily="2" charset="2"/>
                  </a:rPr>
                  <a:t>(somma dei tre redditi delle CE);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 err="1">
                    <a:sym typeface="Wingdings" panose="05000000000000000000" pitchFamily="2" charset="2"/>
                  </a:rPr>
                  <a:t>Covered</a:t>
                </a:r>
                <a:r>
                  <a:rPr lang="it-IT" b="1" dirty="0">
                    <a:sym typeface="Wingdings" panose="05000000000000000000" pitchFamily="2" charset="2"/>
                  </a:rPr>
                  <a:t> Taxes </a:t>
                </a:r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:r>
                  <a:rPr lang="it-IT" b="1" dirty="0">
                    <a:sym typeface="Wingdings" panose="05000000000000000000" pitchFamily="2" charset="2"/>
                  </a:rPr>
                  <a:t>130 milioni di euro;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>
                    <a:sym typeface="Wingdings" panose="05000000000000000000" pitchFamily="2" charset="2"/>
                  </a:rPr>
                  <a:t>Tax Credit (NQRTC) </a:t>
                </a:r>
                <a:r>
                  <a:rPr lang="it-IT" dirty="0">
                    <a:sym typeface="Wingdings" panose="05000000000000000000" pitchFamily="2" charset="2"/>
                  </a:rPr>
                  <a:t>da Patent Box  </a:t>
                </a:r>
                <a:r>
                  <a:rPr lang="it-IT" b="1" dirty="0">
                    <a:sym typeface="Wingdings" panose="05000000000000000000" pitchFamily="2" charset="2"/>
                  </a:rPr>
                  <a:t>60 milioni di euro</a:t>
                </a:r>
                <a:r>
                  <a:rPr lang="it-IT" dirty="0">
                    <a:sym typeface="Wingdings" panose="05000000000000000000" pitchFamily="2" charset="2"/>
                  </a:rPr>
                  <a:t>.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lang="it-IT" b="1" dirty="0">
                  <a:sym typeface="Wingdings" panose="05000000000000000000" pitchFamily="2" charset="2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𝑪𝒐𝒗𝒆𝒓𝒆𝒅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𝑻𝒂𝒙𝒆𝒔</m:t>
                        </m:r>
                      </m:num>
                      <m:den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𝑮𝒍𝒐𝒃𝒂𝒍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𝑰𝒏𝒄𝒐𝒎𝒆</m:t>
                        </m:r>
                      </m:den>
                    </m:f>
                  </m:oMath>
                </a14:m>
                <a:r>
                  <a:rPr lang="it-IT" sz="1600" b="1" dirty="0"/>
                  <a:t>   </a:t>
                </a:r>
                <a:r>
                  <a:rPr lang="it-IT" sz="1600" b="1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𝟏𝟑𝟎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num>
                      <m:den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𝟖𝟎𝟎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den>
                    </m:f>
                  </m:oMath>
                </a14:m>
                <a:r>
                  <a:rPr lang="it-IT" sz="1600" b="1" dirty="0"/>
                  <a:t>  </a:t>
                </a:r>
                <a:r>
                  <a:rPr lang="it-IT" sz="1600" b="1" dirty="0">
                    <a:sym typeface="Wingdings" panose="05000000000000000000" pitchFamily="2" charset="2"/>
                  </a:rPr>
                  <a:t> 16,25%    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lang="it-IT" sz="1600" b="1" dirty="0">
                  <a:sym typeface="Wingdings" panose="05000000000000000000" pitchFamily="2" charset="2"/>
                </a:endParaRP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sz="16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Con NQTCR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𝟕𝟎</m:t>
                        </m:r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num>
                      <m:den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</m:t>
                        </m:r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8,75% </a:t>
                </a:r>
                <a:r>
                  <a:rPr lang="it-IT" sz="1600" b="1" dirty="0">
                    <a:solidFill>
                      <a:srgbClr val="004C6C"/>
                    </a:solidFill>
                    <a:sym typeface="Wingdings" panose="05000000000000000000" pitchFamily="2" charset="2"/>
                  </a:rPr>
                  <a:t>(TOP-UP TAX del 6,25% su extra-profitti)  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lang="it-IT" sz="1600" b="1" dirty="0">
                  <a:solidFill>
                    <a:srgbClr val="004C6C"/>
                  </a:solidFill>
                  <a:sym typeface="Wingdings" panose="05000000000000000000" pitchFamily="2" charset="2"/>
                </a:endParaRP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sz="1600" b="1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In caso, invece, di QTCR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it-IT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𝟑𝟎</m:t>
                        </m:r>
                        <m:r>
                          <a:rPr lang="it-IT" sz="1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num>
                      <m:den>
                        <m:r>
                          <a:rPr lang="it-IT" sz="1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</m:t>
                        </m:r>
                        <m:r>
                          <a:rPr lang="it-IT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𝟔𝟎</m:t>
                        </m:r>
                        <m:r>
                          <a:rPr lang="it-IT" sz="1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6"/>
                    </a:solidFill>
                  </a:rPr>
                  <a:t> </a:t>
                </a:r>
                <a:r>
                  <a:rPr lang="it-IT" sz="1600" b="1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 15,11 %  </a:t>
                </a:r>
                <a:r>
                  <a:rPr lang="it-IT" sz="1600" b="1" dirty="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Wingdings" panose="05000000000000000000" pitchFamily="2" charset="2"/>
                  </a:rPr>
                  <a:t>(NO TOP-UP TAX)</a:t>
                </a:r>
                <a:endParaRPr sz="1600" b="1" dirty="0">
                  <a:solidFill>
                    <a:srgbClr val="004C6C"/>
                  </a:solidFill>
                  <a:latin typeface="Century Gothic"/>
                  <a:ea typeface="Century Gothic"/>
                  <a:cs typeface="Century Gothic"/>
                </a:endParaRPr>
              </a:p>
            </p:txBody>
          </p:sp>
        </mc:Choice>
        <mc:Fallback>
          <p:sp>
            <p:nvSpPr>
              <p:cNvPr id="123" name="CasellaDiTesto 19">
                <a:extLst>
                  <a:ext uri="{FF2B5EF4-FFF2-40B4-BE49-F238E27FC236}">
                    <a16:creationId xmlns:a16="http://schemas.microsoft.com/office/drawing/2014/main" id="{1296F13C-CDE4-27F9-0DF2-8F51C260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2253822"/>
                <a:ext cx="11449053" cy="3727683"/>
              </a:xfrm>
              <a:prstGeom prst="rect">
                <a:avLst/>
              </a:prstGeom>
              <a:blipFill>
                <a:blip r:embed="rId3"/>
                <a:stretch>
                  <a:fillRect l="-639" t="-327" b="-16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Connettore 1 12">
            <a:extLst>
              <a:ext uri="{FF2B5EF4-FFF2-40B4-BE49-F238E27FC236}">
                <a16:creationId xmlns:a16="http://schemas.microsoft.com/office/drawing/2014/main" id="{09AB3B3E-51B0-83A7-3FF9-2D726B8CCB0F}"/>
              </a:ext>
            </a:extLst>
          </p:cNvPr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12700">
            <a:solidFill>
              <a:srgbClr val="A7DAF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Connettore 1 17">
            <a:extLst>
              <a:ext uri="{FF2B5EF4-FFF2-40B4-BE49-F238E27FC236}">
                <a16:creationId xmlns:a16="http://schemas.microsoft.com/office/drawing/2014/main" id="{92A48AA6-6B1F-DC61-6CC1-0500A119B849}"/>
              </a:ext>
            </a:extLst>
          </p:cNvPr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onnettore 1 24">
            <a:extLst>
              <a:ext uri="{FF2B5EF4-FFF2-40B4-BE49-F238E27FC236}">
                <a16:creationId xmlns:a16="http://schemas.microsoft.com/office/drawing/2014/main" id="{3EAA83F3-FDF6-74EE-2608-D3E0372B6686}"/>
              </a:ext>
            </a:extLst>
          </p:cNvPr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logo-Delta.png" descr="logo-Delta.png">
            <a:extLst>
              <a:ext uri="{FF2B5EF4-FFF2-40B4-BE49-F238E27FC236}">
                <a16:creationId xmlns:a16="http://schemas.microsoft.com/office/drawing/2014/main" id="{4D51BD5E-275F-F68A-82E5-3F0F6015D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73" y="346687"/>
            <a:ext cx="1735510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6">
            <a:extLst>
              <a:ext uri="{FF2B5EF4-FFF2-40B4-BE49-F238E27FC236}">
                <a16:creationId xmlns:a16="http://schemas.microsoft.com/office/drawing/2014/main" id="{F82620A9-B182-E327-80A1-9DCC81538C58}"/>
              </a:ext>
            </a:extLst>
          </p:cNvPr>
          <p:cNvSpPr txBox="1"/>
          <p:nvPr/>
        </p:nvSpPr>
        <p:spPr>
          <a:xfrm>
            <a:off x="5080610" y="495913"/>
            <a:ext cx="201643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D98DC7E7-4C7B-70FB-BE80-383A30FC7500}"/>
              </a:ext>
            </a:extLst>
          </p:cNvPr>
          <p:cNvSpPr txBox="1"/>
          <p:nvPr/>
        </p:nvSpPr>
        <p:spPr>
          <a:xfrm>
            <a:off x="8925607" y="495913"/>
            <a:ext cx="27485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i="1" dirty="0"/>
              <a:t>Presidente Assoholding</a:t>
            </a:r>
          </a:p>
        </p:txBody>
      </p:sp>
      <p:sp>
        <p:nvSpPr>
          <p:cNvPr id="8" name="CasellaDiTesto 15">
            <a:extLst>
              <a:ext uri="{FF2B5EF4-FFF2-40B4-BE49-F238E27FC236}">
                <a16:creationId xmlns:a16="http://schemas.microsoft.com/office/drawing/2014/main" id="{1C6B2F4F-A3D2-8611-BEDB-F0C44EA44700}"/>
              </a:ext>
            </a:extLst>
          </p:cNvPr>
          <p:cNvSpPr txBox="1"/>
          <p:nvPr/>
        </p:nvSpPr>
        <p:spPr>
          <a:xfrm>
            <a:off x="371473" y="1403153"/>
            <a:ext cx="6417254" cy="631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543">
              <a:lnSpc>
                <a:spcPts val="4400"/>
              </a:lnSpc>
              <a:defRPr sz="3200" spc="-4">
                <a:solidFill>
                  <a:srgbClr val="004C6C"/>
                </a:solidFill>
                <a:latin typeface="CeraCY-Medium ☞"/>
                <a:ea typeface="CeraCY-Medium ☞"/>
                <a:cs typeface="CeraCY-Medium ☞"/>
                <a:sym typeface="CeraCY-Medium ☞"/>
              </a:defRPr>
            </a:lvl1pPr>
          </a:lstStyle>
          <a:p>
            <a:r>
              <a:rPr lang="it-IT" dirty="0"/>
              <a:t>ESEMPIO PRATICO – CASO LIMITE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81277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49A98-62B3-CD3F-0198-A20B94C7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13" descr="Immagine 13">
            <a:extLst>
              <a:ext uri="{FF2B5EF4-FFF2-40B4-BE49-F238E27FC236}">
                <a16:creationId xmlns:a16="http://schemas.microsoft.com/office/drawing/2014/main" id="{FA61DD0D-7806-A921-A37B-BE65C7A0F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16" y="6523366"/>
            <a:ext cx="890795" cy="37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sellaDiTesto 14">
            <a:extLst>
              <a:ext uri="{FF2B5EF4-FFF2-40B4-BE49-F238E27FC236}">
                <a16:creationId xmlns:a16="http://schemas.microsoft.com/office/drawing/2014/main" id="{5CE29562-58F5-4BF2-DA6B-81B4E98D4FAD}"/>
              </a:ext>
            </a:extLst>
          </p:cNvPr>
          <p:cNvSpPr txBox="1"/>
          <p:nvPr/>
        </p:nvSpPr>
        <p:spPr>
          <a:xfrm>
            <a:off x="5861355" y="6545953"/>
            <a:ext cx="4692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dirty="0"/>
              <a:t>7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sellaDiTesto 19">
                <a:extLst>
                  <a:ext uri="{FF2B5EF4-FFF2-40B4-BE49-F238E27FC236}">
                    <a16:creationId xmlns:a16="http://schemas.microsoft.com/office/drawing/2014/main" id="{70D2B0E8-7279-CC7C-9203-56C1A32DF2A8}"/>
                  </a:ext>
                </a:extLst>
              </p:cNvPr>
              <p:cNvSpPr txBox="1"/>
              <p:nvPr/>
            </p:nvSpPr>
            <p:spPr>
              <a:xfrm>
                <a:off x="371474" y="2253822"/>
                <a:ext cx="11449053" cy="37276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dirty="0"/>
                  <a:t>Holding italiana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/>
                  <a:t>3 società </a:t>
                </a:r>
                <a:r>
                  <a:rPr lang="it-IT" dirty="0"/>
                  <a:t>controllate in </a:t>
                </a:r>
                <a:r>
                  <a:rPr lang="it-IT" b="1" dirty="0"/>
                  <a:t>Francia </a:t>
                </a:r>
                <a:r>
                  <a:rPr lang="it-IT" dirty="0"/>
                  <a:t>(</a:t>
                </a:r>
                <a:r>
                  <a:rPr lang="it-IT" i="1" dirty="0" err="1"/>
                  <a:t>Jurisdictional</a:t>
                </a:r>
                <a:r>
                  <a:rPr lang="it-IT" i="1" dirty="0"/>
                  <a:t> </a:t>
                </a:r>
                <a:r>
                  <a:rPr lang="it-IT" i="1" dirty="0" err="1"/>
                  <a:t>Approach</a:t>
                </a:r>
                <a:r>
                  <a:rPr lang="it-IT" dirty="0"/>
                  <a:t>)</a:t>
                </a:r>
                <a:r>
                  <a:rPr lang="it-IT" b="1" dirty="0"/>
                  <a:t>;</a:t>
                </a:r>
                <a:endParaRPr lang="it-IT" dirty="0"/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/>
                  <a:t>Globe </a:t>
                </a:r>
                <a:r>
                  <a:rPr lang="it-IT" b="1" dirty="0" err="1"/>
                  <a:t>Income</a:t>
                </a:r>
                <a:r>
                  <a:rPr lang="it-IT" b="1" dirty="0"/>
                  <a:t> Totale </a:t>
                </a:r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:r>
                  <a:rPr lang="it-IT" b="1" dirty="0">
                    <a:sym typeface="Wingdings" panose="05000000000000000000" pitchFamily="2" charset="2"/>
                  </a:rPr>
                  <a:t>800 milioni di euro </a:t>
                </a:r>
                <a:r>
                  <a:rPr lang="it-IT" dirty="0">
                    <a:sym typeface="Wingdings" panose="05000000000000000000" pitchFamily="2" charset="2"/>
                  </a:rPr>
                  <a:t>(somma dei tre redditi delle CE);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 err="1">
                    <a:sym typeface="Wingdings" panose="05000000000000000000" pitchFamily="2" charset="2"/>
                  </a:rPr>
                  <a:t>Covered</a:t>
                </a:r>
                <a:r>
                  <a:rPr lang="it-IT" b="1" dirty="0">
                    <a:sym typeface="Wingdings" panose="05000000000000000000" pitchFamily="2" charset="2"/>
                  </a:rPr>
                  <a:t> Taxes </a:t>
                </a:r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:r>
                  <a:rPr lang="it-IT" b="1" dirty="0">
                    <a:sym typeface="Wingdings" panose="05000000000000000000" pitchFamily="2" charset="2"/>
                  </a:rPr>
                  <a:t>130 milioni;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>
                    <a:sym typeface="Wingdings" panose="05000000000000000000" pitchFamily="2" charset="2"/>
                  </a:rPr>
                  <a:t>Tax Credit (QRTC) </a:t>
                </a:r>
                <a:r>
                  <a:rPr lang="it-IT" dirty="0">
                    <a:sym typeface="Wingdings" panose="05000000000000000000" pitchFamily="2" charset="2"/>
                  </a:rPr>
                  <a:t>su investimenti in energia sostenibile  20%  Investimento di 100 milioni di euro  </a:t>
                </a:r>
                <a:r>
                  <a:rPr lang="it-IT" b="1" dirty="0">
                    <a:sym typeface="Wingdings" panose="05000000000000000000" pitchFamily="2" charset="2"/>
                  </a:rPr>
                  <a:t>20 milioni di euro.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lang="it-IT" b="1" dirty="0">
                  <a:sym typeface="Wingdings" panose="05000000000000000000" pitchFamily="2" charset="2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𝑪𝒐𝒗𝒆𝒓𝒆𝒅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𝑻𝒂𝒙𝒆𝒔</m:t>
                        </m:r>
                      </m:num>
                      <m:den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𝑮𝒍𝒐𝒃𝒂𝒍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𝑰𝒏𝒄𝒐𝒎𝒆</m:t>
                        </m:r>
                      </m:den>
                    </m:f>
                  </m:oMath>
                </a14:m>
                <a:r>
                  <a:rPr lang="it-IT" sz="1600" b="1" dirty="0"/>
                  <a:t>   </a:t>
                </a:r>
                <a:r>
                  <a:rPr lang="it-IT" sz="1600" b="1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𝟏𝟑𝟎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num>
                      <m:den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𝟖𝟎𝟎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den>
                    </m:f>
                  </m:oMath>
                </a14:m>
                <a:r>
                  <a:rPr lang="it-IT" sz="1600" b="1" dirty="0"/>
                  <a:t>  </a:t>
                </a:r>
                <a:r>
                  <a:rPr lang="it-IT" sz="1600" b="1" dirty="0">
                    <a:sym typeface="Wingdings" panose="05000000000000000000" pitchFamily="2" charset="2"/>
                  </a:rPr>
                  <a:t> 16,25%    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lang="it-IT" sz="1600" b="1" dirty="0">
                  <a:sym typeface="Wingdings" panose="05000000000000000000" pitchFamily="2" charset="2"/>
                </a:endParaRP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sz="1600" b="1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Con QTCR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it-IT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num>
                      <m:den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</m:t>
                        </m:r>
                        <m:r>
                          <a:rPr lang="it-IT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6"/>
                    </a:solidFill>
                  </a:rPr>
                  <a:t> </a:t>
                </a:r>
                <a:r>
                  <a:rPr lang="it-IT" sz="1600" b="1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 15,85% </a:t>
                </a:r>
                <a:r>
                  <a:rPr lang="it-IT" sz="1600" b="1" dirty="0">
                    <a:solidFill>
                      <a:srgbClr val="004C6C"/>
                    </a:solidFill>
                    <a:sym typeface="Wingdings" panose="05000000000000000000" pitchFamily="2" charset="2"/>
                  </a:rPr>
                  <a:t>(NO TOP-UP TAX)  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lang="it-IT" sz="1600" b="1" dirty="0">
                  <a:solidFill>
                    <a:srgbClr val="004C6C"/>
                  </a:solidFill>
                  <a:sym typeface="Wingdings" panose="05000000000000000000" pitchFamily="2" charset="2"/>
                </a:endParaRP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it-IT" sz="16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In caso, invece, di NQTCR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𝟏𝟏𝟎</m:t>
                        </m:r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num>
                      <m:den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</m:t>
                        </m:r>
                        <m:r>
                          <a:rPr lang="it-IT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𝒎𝒊𝒍𝒊𝒐𝒏𝒊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13,75%  </a:t>
                </a:r>
                <a:r>
                  <a:rPr lang="it-IT" sz="1600" b="1" dirty="0">
                    <a:solidFill>
                      <a:srgbClr val="004C6C"/>
                    </a:solidFill>
                    <a:latin typeface="Century Gothic"/>
                    <a:ea typeface="Century Gothic"/>
                    <a:cs typeface="Century Gothic"/>
                    <a:sym typeface="Wingdings" panose="05000000000000000000" pitchFamily="2" charset="2"/>
                  </a:rPr>
                  <a:t>(SI TOP-UP TAX DI 1,25%)</a:t>
                </a:r>
                <a:endParaRPr sz="1600" b="1" dirty="0">
                  <a:solidFill>
                    <a:srgbClr val="004C6C"/>
                  </a:solidFill>
                  <a:latin typeface="Century Gothic"/>
                  <a:ea typeface="Century Gothic"/>
                  <a:cs typeface="Century Gothic"/>
                </a:endParaRPr>
              </a:p>
            </p:txBody>
          </p:sp>
        </mc:Choice>
        <mc:Fallback xmlns="">
          <p:sp>
            <p:nvSpPr>
              <p:cNvPr id="123" name="CasellaDiTesto 19">
                <a:extLst>
                  <a:ext uri="{FF2B5EF4-FFF2-40B4-BE49-F238E27FC236}">
                    <a16:creationId xmlns:a16="http://schemas.microsoft.com/office/drawing/2014/main" id="{1296F13C-CDE4-27F9-0DF2-8F51C260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2253822"/>
                <a:ext cx="11449053" cy="3727683"/>
              </a:xfrm>
              <a:prstGeom prst="rect">
                <a:avLst/>
              </a:prstGeom>
              <a:blipFill>
                <a:blip r:embed="rId3"/>
                <a:stretch>
                  <a:fillRect l="-639" t="-327" b="-16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Connettore 1 12">
            <a:extLst>
              <a:ext uri="{FF2B5EF4-FFF2-40B4-BE49-F238E27FC236}">
                <a16:creationId xmlns:a16="http://schemas.microsoft.com/office/drawing/2014/main" id="{F90896B8-BD37-5236-4F93-10157F085B09}"/>
              </a:ext>
            </a:extLst>
          </p:cNvPr>
          <p:cNvSpPr/>
          <p:nvPr/>
        </p:nvSpPr>
        <p:spPr>
          <a:xfrm>
            <a:off x="371474" y="1184936"/>
            <a:ext cx="11449053" cy="1"/>
          </a:xfrm>
          <a:prstGeom prst="line">
            <a:avLst/>
          </a:prstGeom>
          <a:ln w="12700">
            <a:solidFill>
              <a:srgbClr val="A7DAF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Connettore 1 17">
            <a:extLst>
              <a:ext uri="{FF2B5EF4-FFF2-40B4-BE49-F238E27FC236}">
                <a16:creationId xmlns:a16="http://schemas.microsoft.com/office/drawing/2014/main" id="{EAFD8A76-46CD-B73A-B89F-5D83B75DB053}"/>
              </a:ext>
            </a:extLst>
          </p:cNvPr>
          <p:cNvSpPr/>
          <p:nvPr/>
        </p:nvSpPr>
        <p:spPr>
          <a:xfrm>
            <a:off x="350699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Connettore 1 24">
            <a:extLst>
              <a:ext uri="{FF2B5EF4-FFF2-40B4-BE49-F238E27FC236}">
                <a16:creationId xmlns:a16="http://schemas.microsoft.com/office/drawing/2014/main" id="{EFBD06BD-E91D-8DAA-73E0-8B1BA5121AAC}"/>
              </a:ext>
            </a:extLst>
          </p:cNvPr>
          <p:cNvSpPr/>
          <p:nvPr/>
        </p:nvSpPr>
        <p:spPr>
          <a:xfrm>
            <a:off x="8670663" y="278782"/>
            <a:ext cx="1" cy="741602"/>
          </a:xfrm>
          <a:prstGeom prst="line">
            <a:avLst/>
          </a:prstGeom>
          <a:ln w="12700">
            <a:solidFill>
              <a:srgbClr val="A7DAF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logo-Delta.png" descr="logo-Delta.png">
            <a:extLst>
              <a:ext uri="{FF2B5EF4-FFF2-40B4-BE49-F238E27FC236}">
                <a16:creationId xmlns:a16="http://schemas.microsoft.com/office/drawing/2014/main" id="{F7B3AC3A-3098-E270-EC87-921CB2AE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73" y="346687"/>
            <a:ext cx="1735510" cy="60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6">
            <a:extLst>
              <a:ext uri="{FF2B5EF4-FFF2-40B4-BE49-F238E27FC236}">
                <a16:creationId xmlns:a16="http://schemas.microsoft.com/office/drawing/2014/main" id="{97CB8059-1415-1ABC-2855-08BF0613A63C}"/>
              </a:ext>
            </a:extLst>
          </p:cNvPr>
          <p:cNvSpPr txBox="1"/>
          <p:nvPr/>
        </p:nvSpPr>
        <p:spPr>
          <a:xfrm>
            <a:off x="5080610" y="495913"/>
            <a:ext cx="201643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b="1" dirty="0"/>
              <a:t>GAETANO DE VITO</a:t>
            </a:r>
            <a:endParaRPr b="1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591FADB8-B0FD-261F-01E7-6417659D135E}"/>
              </a:ext>
            </a:extLst>
          </p:cNvPr>
          <p:cNvSpPr txBox="1"/>
          <p:nvPr/>
        </p:nvSpPr>
        <p:spPr>
          <a:xfrm>
            <a:off x="8925607" y="495913"/>
            <a:ext cx="27485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04C6C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lang="it-IT" i="1" dirty="0"/>
              <a:t>Presidente Assoholding</a:t>
            </a:r>
          </a:p>
        </p:txBody>
      </p:sp>
      <p:sp>
        <p:nvSpPr>
          <p:cNvPr id="8" name="CasellaDiTesto 15">
            <a:extLst>
              <a:ext uri="{FF2B5EF4-FFF2-40B4-BE49-F238E27FC236}">
                <a16:creationId xmlns:a16="http://schemas.microsoft.com/office/drawing/2014/main" id="{CAD3BA1E-BD57-7540-10CF-8E21C1ECF084}"/>
              </a:ext>
            </a:extLst>
          </p:cNvPr>
          <p:cNvSpPr txBox="1"/>
          <p:nvPr/>
        </p:nvSpPr>
        <p:spPr>
          <a:xfrm>
            <a:off x="371473" y="1403153"/>
            <a:ext cx="5872309" cy="62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543">
              <a:lnSpc>
                <a:spcPts val="4400"/>
              </a:lnSpc>
              <a:defRPr sz="3200" spc="-4">
                <a:solidFill>
                  <a:srgbClr val="004C6C"/>
                </a:solidFill>
                <a:latin typeface="CeraCY-Medium ☞"/>
                <a:ea typeface="CeraCY-Medium ☞"/>
                <a:cs typeface="CeraCY-Medium ☞"/>
                <a:sym typeface="CeraCY-Medium ☞"/>
              </a:defRPr>
            </a:lvl1pPr>
          </a:lstStyle>
          <a:p>
            <a:r>
              <a:rPr lang="it-IT" dirty="0"/>
              <a:t>ESEMPIO PRATICO - FRANCIA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1191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ack-slide.jpg" descr="back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asellaDiTesto 22"/>
          <p:cNvSpPr txBox="1"/>
          <p:nvPr/>
        </p:nvSpPr>
        <p:spPr>
          <a:xfrm>
            <a:off x="4151597" y="2773680"/>
            <a:ext cx="3888806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80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t>GRAZIE</a:t>
            </a:r>
          </a:p>
        </p:txBody>
      </p:sp>
      <p:sp>
        <p:nvSpPr>
          <p:cNvPr id="133" name="Connettore 1 4"/>
          <p:cNvSpPr/>
          <p:nvPr/>
        </p:nvSpPr>
        <p:spPr>
          <a:xfrm>
            <a:off x="371474" y="6282466"/>
            <a:ext cx="11449053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" name="CasellaDiTesto 23"/>
          <p:cNvSpPr txBox="1"/>
          <p:nvPr/>
        </p:nvSpPr>
        <p:spPr>
          <a:xfrm>
            <a:off x="286647" y="6408408"/>
            <a:ext cx="23918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raPRO-Medium ☞"/>
                <a:ea typeface="CeraPRO-Medium ☞"/>
                <a:cs typeface="CeraPRO-Medium ☞"/>
                <a:sym typeface="CeraPRO-Medium ☞"/>
                <a:hlinkClick r:id="rId3"/>
              </a:defRPr>
            </a:lvl1pPr>
          </a:lstStyle>
          <a:p>
            <a:pPr>
              <a:defRPr>
                <a:uFillTx/>
              </a:defRPr>
            </a:pPr>
            <a:r>
              <a:rPr i="1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mail@deltaassociation.co.uk</a:t>
            </a:r>
          </a:p>
        </p:txBody>
      </p:sp>
      <p:sp>
        <p:nvSpPr>
          <p:cNvPr id="135" name="CasellaDiTesto 23"/>
          <p:cNvSpPr txBox="1"/>
          <p:nvPr/>
        </p:nvSpPr>
        <p:spPr>
          <a:xfrm>
            <a:off x="4725540" y="6408408"/>
            <a:ext cx="303213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CeraPRO-Medium ☞"/>
                <a:ea typeface="CeraPRO-Medium ☞"/>
                <a:cs typeface="CeraPRO-Medium ☞"/>
                <a:sym typeface="CeraPRO-Medium ☞"/>
              </a:defRPr>
            </a:lvl1pPr>
          </a:lstStyle>
          <a:p>
            <a:r>
              <a:rPr b="1" i="1" dirty="0"/>
              <a:t>+44 (0)2039093610</a:t>
            </a:r>
          </a:p>
        </p:txBody>
      </p:sp>
      <p:sp>
        <p:nvSpPr>
          <p:cNvPr id="136" name="CasellaDiTesto 23"/>
          <p:cNvSpPr txBox="1"/>
          <p:nvPr/>
        </p:nvSpPr>
        <p:spPr>
          <a:xfrm>
            <a:off x="9212522" y="6408408"/>
            <a:ext cx="303213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raPRO-Medium ☞"/>
                <a:ea typeface="CeraPRO-Medium ☞"/>
                <a:cs typeface="CeraPRO-Medium ☞"/>
                <a:sym typeface="CeraPRO-Medium ☞"/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 i="1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www.deltaassociation.co.uk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1024</Words>
  <Application>Microsoft Office PowerPoint</Application>
  <PresentationFormat>Widescreen</PresentationFormat>
  <Paragraphs>232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08</dc:creator>
  <cp:lastModifiedBy>08</cp:lastModifiedBy>
  <cp:revision>21</cp:revision>
  <cp:lastPrinted>2024-03-04T08:58:02Z</cp:lastPrinted>
  <dcterms:modified xsi:type="dcterms:W3CDTF">2024-03-04T09:10:24Z</dcterms:modified>
</cp:coreProperties>
</file>